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69" r:id="rId3"/>
  </p:sldMasterIdLst>
  <p:notesMasterIdLst>
    <p:notesMasterId r:id="rId22"/>
  </p:notesMasterIdLst>
  <p:sldIdLst>
    <p:sldId id="256" r:id="rId4"/>
    <p:sldId id="257" r:id="rId5"/>
    <p:sldId id="259" r:id="rId6"/>
    <p:sldId id="276" r:id="rId7"/>
    <p:sldId id="270" r:id="rId8"/>
    <p:sldId id="271" r:id="rId9"/>
    <p:sldId id="275" r:id="rId10"/>
    <p:sldId id="272" r:id="rId11"/>
    <p:sldId id="277" r:id="rId12"/>
    <p:sldId id="260" r:id="rId13"/>
    <p:sldId id="261" r:id="rId14"/>
    <p:sldId id="262" r:id="rId15"/>
    <p:sldId id="263" r:id="rId16"/>
    <p:sldId id="264" r:id="rId17"/>
    <p:sldId id="265" r:id="rId18"/>
    <p:sldId id="274" r:id="rId19"/>
    <p:sldId id="269" r:id="rId20"/>
    <p:sldId id="273" r:id="rId21"/>
  </p:sldIdLst>
  <p:sldSz cx="17067213" cy="9601200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53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940675A-B579-460E-94D1-54222C63F5DA}" styleName="Aucun style, grille du tableau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tx1"/>
              </a:solidFill>
            </a:ln>
          </a:left>
          <a:right>
            <a:ln w="12700">
              <a:solidFill>
                <a:schemeClr val="tx1"/>
              </a:solidFill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solidFill>
                <a:schemeClr val="tx1"/>
              </a:solidFill>
            </a:ln>
          </a:insideH>
          <a:insideV>
            <a:ln w="12700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howGuides="1">
      <p:cViewPr varScale="1">
        <p:scale>
          <a:sx n="44" d="100"/>
          <a:sy n="44" d="100"/>
        </p:scale>
        <p:origin x="828" y="52"/>
      </p:cViewPr>
      <p:guideLst>
        <p:guide orient="horz" pos="3024"/>
        <p:guide pos="53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La réponse communautaire à la stigmatisation et la discrimination et la réforme législative en Afrique de l’Ouest et du Centre</a:t>
            </a:r>
            <a:endParaRPr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D4A220E-E0A3-2C45-8924-EED5E285D6F4}" type="datetimeFigureOut">
              <a:rPr lang="fr-FR"/>
              <a:t>23/07/2025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104965-E883-384B-969E-413AD598C1A2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8200C4-8EF8-412F-6095-73C3AC35A66F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EE1352-9BA0-E8E9-20CD-8DEE93B5FBBA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730305-B923-7AF3-DAF5-C29C78B0F587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BDE0F3-EA4F-CCEC-586A-D0C6D263A2DF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D3D7A1C-DB3C-7709-41FC-F8E6A662B9CA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D3D7A1C-DB3C-7709-41FC-F8E6A662B9CA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3BB8B95-C489-C911-DB56-2AD3FCDDE430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170B75-D284-B1E0-2A79-7FDEC5463F39}" type="slidenum">
              <a:rPr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68710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54E6ADA-244D-F1E7-F7BC-3EE637116023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43592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873702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2358382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10791F-29A1-22A4-8880-EBB7FF91593D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CD13B7E-120A-C33F-EB0C-C9F848408994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3C4E6E-6BCE-F1E3-46CC-707072939422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9D8CEF-6529-7D27-7856-D1DE78A31711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7463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83946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264705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0996740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F1B92DE-E6B9-5B53-AE80-B91FFA49415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775489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0616467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033998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C7EDF1D-7094-4605-01BA-C902B4957F6E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9D8CEF-6529-7D27-7856-D1DE78A31711}" type="slidenum">
              <a:r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5238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43592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873702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2358382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10791F-29A1-22A4-8880-EBB7FF91593D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9D8CEF-6529-7D27-7856-D1DE78A31711}" type="slidenum">
              <a:rPr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9930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auto">
          <a:xfrm>
            <a:off x="-25543" y="-181321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" name="Google Shape;17;p2" descr="Une image contenant regardant, debout, femme&#10;&#10;Description générée automatiquement"/>
          <p:cNvPicPr/>
          <p:nvPr userDrawn="1"/>
        </p:nvPicPr>
        <p:blipFill>
          <a:blip r:embed="rId3">
            <a:alphaModFix amt="20000"/>
          </a:blip>
          <a:srcRect l="24349" t="3847"/>
          <a:stretch/>
        </p:blipFill>
        <p:spPr bwMode="auto">
          <a:xfrm>
            <a:off x="-16042" y="1985441"/>
            <a:ext cx="10619933" cy="6650925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8401717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28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8416956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8396621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30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grpSp>
        <p:nvGrpSpPr>
          <p:cNvPr id="7" name="Groupe 6"/>
          <p:cNvGrpSpPr/>
          <p:nvPr userDrawn="1"/>
        </p:nvGrpSpPr>
        <p:grpSpPr bwMode="auto">
          <a:xfrm>
            <a:off x="7000732" y="407024"/>
            <a:ext cx="9729642" cy="1307080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/>
            <p:cNvSpPr txBox="1"/>
            <p:nvPr userDrawn="1"/>
          </p:nvSpPr>
          <p:spPr bwMode="auto">
            <a:xfrm>
              <a:off x="7000732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ŒUVRE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PAR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3" name="Google Shape;19;p2"/>
            <p:cNvSpPr txBox="1"/>
            <p:nvPr userDrawn="1"/>
          </p:nvSpPr>
          <p:spPr bwMode="auto">
            <a:xfrm>
              <a:off x="10404810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FINANCÉE ET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PLACÉE SOUS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TUTELLE DU 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4" name="Google Shape;19;p2"/>
            <p:cNvSpPr txBox="1"/>
            <p:nvPr userDrawn="1"/>
          </p:nvSpPr>
          <p:spPr bwMode="auto">
            <a:xfrm>
              <a:off x="13561645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DANS LE CADRE DE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CONTRIBUTION FRANÇAISE AU</a:t>
              </a:r>
              <a:endParaRPr lang="fr-FR" sz="900" b="0" i="0">
                <a:latin typeface="Arial"/>
                <a:cs typeface="Arial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tx2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3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4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2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16"/>
          <p:cNvSpPr>
            <a:spLocks noGrp="1"/>
          </p:cNvSpPr>
          <p:nvPr>
            <p:ph type="body" sz="quarter" idx="10"/>
          </p:nvPr>
        </p:nvSpPr>
        <p:spPr bwMode="auto">
          <a:xfrm>
            <a:off x="433387" y="2229124"/>
            <a:ext cx="7824788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/>
                <a:cs typeface="Arial"/>
              </a:defRPr>
            </a:lvl1pPr>
            <a:lvl2pPr>
              <a:defRPr b="1">
                <a:solidFill>
                  <a:schemeClr val="tx2"/>
                </a:solidFill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u graphique 22"/>
          <p:cNvSpPr>
            <a:spLocks noGrp="1"/>
          </p:cNvSpPr>
          <p:nvPr>
            <p:ph type="chart" sz="quarter" idx="11"/>
          </p:nvPr>
        </p:nvSpPr>
        <p:spPr bwMode="auto">
          <a:xfrm>
            <a:off x="8534400" y="2228850"/>
            <a:ext cx="8101013" cy="64674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16"/>
          <p:cNvSpPr>
            <a:spLocks noGrp="1"/>
          </p:cNvSpPr>
          <p:nvPr>
            <p:ph type="body" sz="quarter" idx="10"/>
          </p:nvPr>
        </p:nvSpPr>
        <p:spPr bwMode="auto">
          <a:xfrm>
            <a:off x="433387" y="2229124"/>
            <a:ext cx="7824788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/>
                <a:cs typeface="Arial"/>
              </a:defRPr>
            </a:lvl1pPr>
            <a:lvl2pPr>
              <a:defRPr b="1">
                <a:solidFill>
                  <a:schemeClr val="tx2"/>
                </a:solidFill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5" name="Espace réservé du graphique SmartArt 11"/>
          <p:cNvSpPr>
            <a:spLocks noGrp="1"/>
          </p:cNvSpPr>
          <p:nvPr>
            <p:ph type="dgm" sz="quarter" idx="12"/>
          </p:nvPr>
        </p:nvSpPr>
        <p:spPr bwMode="auto">
          <a:xfrm>
            <a:off x="8534400" y="2228850"/>
            <a:ext cx="8067675" cy="64674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433388" y="2229124"/>
            <a:ext cx="7767638" cy="651482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600">
                <a:latin typeface="Arial"/>
                <a:cs typeface="Arial"/>
              </a:defRPr>
            </a:lvl1pPr>
            <a:lvl2pPr marL="540000" indent="-252000">
              <a:buClr>
                <a:schemeClr val="tx2"/>
              </a:buClr>
              <a:defRPr sz="2200" b="1">
                <a:solidFill>
                  <a:schemeClr val="tx2"/>
                </a:solidFill>
                <a:latin typeface="Arial"/>
                <a:cs typeface="Arial"/>
              </a:defRPr>
            </a:lvl2pPr>
            <a:lvl3pPr marL="720000" indent="-180000">
              <a:buClr>
                <a:schemeClr val="tx1"/>
              </a:buClr>
              <a:defRPr sz="1800">
                <a:latin typeface="Arial"/>
                <a:cs typeface="Arial"/>
              </a:defRPr>
            </a:lvl3pPr>
            <a:lvl4pPr marL="900000" indent="-108000">
              <a:buClr>
                <a:schemeClr val="tx2"/>
              </a:buClr>
              <a:defRPr sz="1400">
                <a:solidFill>
                  <a:schemeClr val="tx2"/>
                </a:solidFill>
                <a:latin typeface="Arial"/>
                <a:cs typeface="Arial"/>
              </a:defRPr>
            </a:lvl4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8920163" y="2229124"/>
            <a:ext cx="7767638" cy="651482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600">
                <a:latin typeface="Arial"/>
                <a:cs typeface="Arial"/>
              </a:defRPr>
            </a:lvl1pPr>
            <a:lvl2pPr marL="540000" indent="-252000">
              <a:buClr>
                <a:schemeClr val="tx2"/>
              </a:buClr>
              <a:defRPr sz="2200" b="1">
                <a:solidFill>
                  <a:schemeClr val="tx2"/>
                </a:solidFill>
                <a:latin typeface="Arial"/>
                <a:cs typeface="Arial"/>
              </a:defRPr>
            </a:lvl2pPr>
            <a:lvl3pPr marL="825750" indent="-285750">
              <a:buClr>
                <a:schemeClr val="tx1"/>
              </a:buClr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900000" indent="-108000">
              <a:buClr>
                <a:schemeClr val="tx2"/>
              </a:buClr>
              <a:defRPr sz="1400">
                <a:solidFill>
                  <a:schemeClr val="tx2"/>
                </a:solidFill>
                <a:latin typeface="Arial"/>
                <a:cs typeface="Arial"/>
              </a:defRPr>
            </a:lvl4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8205106" y="0"/>
            <a:ext cx="8863694" cy="1339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863695" y="8322592"/>
            <a:ext cx="7394737" cy="12786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762186" y="1511208"/>
            <a:ext cx="5186787" cy="19819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4948973" y="9156733"/>
            <a:ext cx="1806441" cy="327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620518" y="1371865"/>
            <a:ext cx="5186787" cy="198194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-2"/>
            <a:ext cx="8205102" cy="9601202"/>
          </a:xfrm>
          <a:prstGeom prst="rect">
            <a:avLst/>
          </a:prstGeom>
          <a:pattFill prst="pct9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2" name="Image 11" descr="Une image contenant texte&#10;&#10;Description générée automatiquement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965404" y="1847956"/>
            <a:ext cx="2274295" cy="1078297"/>
          </a:xfrm>
          <a:prstGeom prst="rect">
            <a:avLst/>
          </a:prstGeom>
        </p:spPr>
      </p:pic>
      <p:sp>
        <p:nvSpPr>
          <p:cNvPr id="13" name="Google Shape;135;p14"/>
          <p:cNvSpPr/>
          <p:nvPr userDrawn="1"/>
        </p:nvSpPr>
        <p:spPr bwMode="auto">
          <a:xfrm>
            <a:off x="0" y="3166699"/>
            <a:ext cx="8205105" cy="368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Agence publique, Expertise France est l’acteur interministériel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 la coopération technique internationale, filiale du groupe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Agence française de développement (groupe AFD). 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Deuxième agence par sa taille en Europe,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elle conçoit et met en œuvre des projets qui renforcent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durablement les politiques publiques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dans les pays en développement et émergents. 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Gouvernance, sécurité, climat, santé, éducation…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Elle intervient sur des domaines clés du développement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et contribue aux côtés de ses partenaires à la concrétisation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des objectifs de développement durable (ODD).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Pour un monde en commun.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En savoir plus : </a:t>
            </a:r>
            <a:r>
              <a:rPr lang="fr-FR" sz="1600" b="1" i="0" u="none">
                <a:solidFill>
                  <a:schemeClr val="lt1"/>
                </a:solidFill>
                <a:latin typeface="Arial"/>
                <a:ea typeface="Calibri"/>
                <a:cs typeface="Arial"/>
              </a:rPr>
              <a:t>www.expertisefrance.fr</a:t>
            </a:r>
            <a:endParaRPr sz="1600" b="1" i="0" u="none">
              <a:solidFill>
                <a:schemeClr val="lt1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5" name="Google Shape;138;p14"/>
          <p:cNvSpPr/>
          <p:nvPr userDrawn="1"/>
        </p:nvSpPr>
        <p:spPr bwMode="auto">
          <a:xfrm>
            <a:off x="11197288" y="3610471"/>
            <a:ext cx="2879329" cy="3688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fr-FR" sz="2800" b="1">
                <a:solidFill>
                  <a:schemeClr val="tx1"/>
                </a:solidFill>
                <a:latin typeface="Verdana"/>
                <a:ea typeface="Verdana"/>
              </a:rPr>
              <a:t>CONTACTS</a:t>
            </a:r>
            <a:endParaRPr lang="fr-FR" sz="2800" b="1">
              <a:solidFill>
                <a:schemeClr val="tx1"/>
              </a:solidFill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1">
                <a:solidFill>
                  <a:srgbClr val="3C3D3B"/>
                </a:solidFill>
                <a:latin typeface="Arial"/>
                <a:ea typeface="Calibri"/>
                <a:cs typeface="Arial"/>
              </a:rPr>
              <a:t>L’Initiative</a:t>
            </a:r>
            <a:endParaRPr sz="1600">
              <a:solidFill>
                <a:srgbClr val="3C3D3B"/>
              </a:solidFill>
              <a:latin typeface="Arial"/>
              <a:cs typeface="Arial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Sida, tuberculose, paludisme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www.initiative5pour100.fr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www.linitiative2021.fr</a:t>
            </a:r>
            <a:endParaRPr lang="fr-FR" sz="1600" b="0">
              <a:solidFill>
                <a:srgbClr val="3C3D3B"/>
              </a:solidFill>
              <a:latin typeface="Arial"/>
              <a:ea typeface="Calibri"/>
              <a:cs typeface="Arial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1">
                <a:solidFill>
                  <a:srgbClr val="3C3D3B"/>
                </a:solidFill>
                <a:latin typeface="Arial"/>
                <a:ea typeface="Calibri"/>
                <a:cs typeface="Arial"/>
              </a:rPr>
              <a:t>Expertise France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40 boulevard de Port-Royal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75005 Paris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01 70 82 70 82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/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INITIATIVE.PC</a:t>
            </a:r>
            <a: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/>
            </a:r>
            <a:b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</a:br>
            <a: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@INITIATIVE5PC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160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433388" y="511175"/>
            <a:ext cx="16034734" cy="1855788"/>
          </a:xfrm>
          <a:prstGeom prst="rect">
            <a:avLst/>
          </a:prstGeom>
        </p:spPr>
        <p:txBody>
          <a:bodyPr/>
          <a:lstStyle>
            <a:lvl1pPr marL="9525" indent="0">
              <a:defRPr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433387" y="8899525"/>
            <a:ext cx="4579938" cy="5111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2053888" y="8899525"/>
            <a:ext cx="4414234" cy="5111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8119F43-C21F-D34E-B778-DC961D192082}" type="slidenum">
              <a:rPr lang="fr-FR"/>
              <a:t>‹N°›</a:t>
            </a:fld>
            <a:endParaRPr lang="fr-FR"/>
          </a:p>
        </p:txBody>
      </p:sp>
      <p:sp>
        <p:nvSpPr>
          <p:cNvPr id="8" name="Espace réservé du texte 2"/>
          <p:cNvSpPr>
            <a:spLocks noGrp="1"/>
          </p:cNvSpPr>
          <p:nvPr>
            <p:ph type="body" sz="quarter" idx="13"/>
          </p:nvPr>
        </p:nvSpPr>
        <p:spPr bwMode="auto">
          <a:xfrm>
            <a:off x="433388" y="2229124"/>
            <a:ext cx="7767638" cy="651482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600">
                <a:latin typeface="Arial"/>
                <a:cs typeface="Arial"/>
              </a:defRPr>
            </a:lvl1pPr>
            <a:lvl2pPr marL="540000" indent="-252000">
              <a:buClr>
                <a:schemeClr val="tx2"/>
              </a:buClr>
              <a:defRPr sz="2200" b="1">
                <a:solidFill>
                  <a:schemeClr val="tx2"/>
                </a:solidFill>
                <a:latin typeface="Arial"/>
                <a:cs typeface="Arial"/>
              </a:defRPr>
            </a:lvl2pPr>
            <a:lvl3pPr marL="720000" indent="-180000">
              <a:buClr>
                <a:schemeClr val="tx1"/>
              </a:buClr>
              <a:defRPr sz="1800">
                <a:latin typeface="Arial"/>
                <a:cs typeface="Arial"/>
              </a:defRPr>
            </a:lvl3pPr>
            <a:lvl4pPr marL="900000" indent="-108000">
              <a:buClr>
                <a:schemeClr val="tx2"/>
              </a:buClr>
              <a:defRPr sz="1400">
                <a:solidFill>
                  <a:schemeClr val="tx2"/>
                </a:solidFill>
                <a:latin typeface="Arial"/>
                <a:cs typeface="Arial"/>
              </a:defRPr>
            </a:lvl4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9" name="Espace réservé de la date 1"/>
          <p:cNvSpPr txBox="1"/>
          <p:nvPr userDrawn="1"/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200">
                <a:solidFill>
                  <a:srgbClr val="3C3D3B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B772F9E-C4F7-C247-9B26-98C31F25691B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" name="Google Shape;17;p2" descr="Une image contenant regardant, debout, femme&#10;&#10;Description générée automatiquement"/>
          <p:cNvPicPr/>
          <p:nvPr userDrawn="1"/>
        </p:nvPicPr>
        <p:blipFill>
          <a:blip r:embed="rId3">
            <a:alphaModFix amt="20000"/>
          </a:blip>
          <a:srcRect l="24349" t="3847"/>
          <a:stretch/>
        </p:blipFill>
        <p:spPr bwMode="auto">
          <a:xfrm>
            <a:off x="-16042" y="1985441"/>
            <a:ext cx="10619933" cy="6650925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8401717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2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28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8416956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8396621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30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grpSp>
        <p:nvGrpSpPr>
          <p:cNvPr id="3" name="Groupe 2"/>
          <p:cNvGrpSpPr/>
          <p:nvPr userDrawn="1"/>
        </p:nvGrpSpPr>
        <p:grpSpPr bwMode="auto">
          <a:xfrm>
            <a:off x="7000732" y="407024"/>
            <a:ext cx="9729642" cy="1307080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/>
            <p:cNvSpPr txBox="1"/>
            <p:nvPr userDrawn="1"/>
          </p:nvSpPr>
          <p:spPr bwMode="auto">
            <a:xfrm>
              <a:off x="7000732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ŒUVRE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PAR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6" name="Google Shape;19;p2"/>
            <p:cNvSpPr txBox="1"/>
            <p:nvPr userDrawn="1"/>
          </p:nvSpPr>
          <p:spPr bwMode="auto">
            <a:xfrm>
              <a:off x="10404810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FINANCÉE ET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PLACÉE SOUS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TUTELLE DU 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7" name="Google Shape;19;p2"/>
            <p:cNvSpPr txBox="1"/>
            <p:nvPr userDrawn="1"/>
          </p:nvSpPr>
          <p:spPr bwMode="auto">
            <a:xfrm>
              <a:off x="13561645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DANS LE CADRE DE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CONTRIBUTION FRANÇAISE AU</a:t>
              </a:r>
              <a:endParaRPr lang="fr-FR" sz="900" b="0" i="0">
                <a:latin typeface="Arial"/>
                <a:cs typeface="Arial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auto">
          <a:xfrm>
            <a:off x="-25543" y="-181321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" name="Google Shape;17;p2" descr="Une image contenant regardant, debout, femme&#10;&#10;Description générée automatiquement"/>
          <p:cNvPicPr/>
          <p:nvPr userDrawn="1"/>
        </p:nvPicPr>
        <p:blipFill>
          <a:blip r:embed="rId3">
            <a:alphaModFix amt="20000"/>
          </a:blip>
          <a:srcRect l="24349" t="3847"/>
          <a:stretch/>
        </p:blipFill>
        <p:spPr bwMode="auto">
          <a:xfrm>
            <a:off x="-16042" y="1985441"/>
            <a:ext cx="10619933" cy="6650925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8401717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28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8416956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8396621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30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4008103E-81D9-894B-824A-DA429A6279FF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  <p:grpSp>
        <p:nvGrpSpPr>
          <p:cNvPr id="7" name="Groupe 6"/>
          <p:cNvGrpSpPr/>
          <p:nvPr userDrawn="1"/>
        </p:nvGrpSpPr>
        <p:grpSpPr bwMode="auto">
          <a:xfrm>
            <a:off x="7000732" y="407024"/>
            <a:ext cx="9729642" cy="1307080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/>
            <p:cNvSpPr txBox="1"/>
            <p:nvPr userDrawn="1"/>
          </p:nvSpPr>
          <p:spPr bwMode="auto">
            <a:xfrm>
              <a:off x="7000732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ŒUVRE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PAR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3" name="Google Shape;19;p2"/>
            <p:cNvSpPr txBox="1"/>
            <p:nvPr userDrawn="1"/>
          </p:nvSpPr>
          <p:spPr bwMode="auto">
            <a:xfrm>
              <a:off x="10404810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FINANCÉE ET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PLACÉE SOUS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TUTELLE DU 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4" name="Google Shape;19;p2"/>
            <p:cNvSpPr txBox="1"/>
            <p:nvPr userDrawn="1"/>
          </p:nvSpPr>
          <p:spPr bwMode="auto">
            <a:xfrm>
              <a:off x="13561645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DANS LE CADRE DE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CONTRIBUTION FRANÇAISE AU</a:t>
              </a:r>
              <a:endParaRPr lang="fr-FR" sz="900" b="0" i="0">
                <a:latin typeface="Arial"/>
                <a:cs typeface="Arial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" name="Google Shape;17;p2" descr="Une image contenant regardant, debout, femme&#10;&#10;Description générée automatiquement"/>
          <p:cNvPicPr/>
          <p:nvPr userDrawn="1"/>
        </p:nvPicPr>
        <p:blipFill>
          <a:blip r:embed="rId3">
            <a:alphaModFix amt="20000"/>
          </a:blip>
          <a:srcRect l="24349" t="3847"/>
          <a:stretch/>
        </p:blipFill>
        <p:spPr bwMode="auto">
          <a:xfrm>
            <a:off x="-16042" y="1985441"/>
            <a:ext cx="10619933" cy="6650925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8401717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2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28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8416956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29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8396621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30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C32879CA-0839-1345-9C73-3C318E701A4F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  <p:grpSp>
        <p:nvGrpSpPr>
          <p:cNvPr id="3" name="Groupe 2"/>
          <p:cNvGrpSpPr/>
          <p:nvPr userDrawn="1"/>
        </p:nvGrpSpPr>
        <p:grpSpPr bwMode="auto">
          <a:xfrm>
            <a:off x="7000732" y="407024"/>
            <a:ext cx="9729642" cy="1307080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4"/>
            <a:stretch/>
          </p:blipFill>
          <p:spPr bwMode="auto"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/>
            <p:cNvSpPr txBox="1"/>
            <p:nvPr userDrawn="1"/>
          </p:nvSpPr>
          <p:spPr bwMode="auto">
            <a:xfrm>
              <a:off x="7000732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ŒUVRE</a:t>
              </a:r>
              <a:b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PAR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6" name="Google Shape;19;p2"/>
            <p:cNvSpPr txBox="1"/>
            <p:nvPr userDrawn="1"/>
          </p:nvSpPr>
          <p:spPr bwMode="auto">
            <a:xfrm>
              <a:off x="10404810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FINANCÉE ET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PLACÉE SOUS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TUTELLE DU </a:t>
              </a:r>
              <a:endParaRPr lang="fr-FR" sz="900" b="0" i="0">
                <a:latin typeface="Arial"/>
                <a:cs typeface="Arial"/>
              </a:endParaRPr>
            </a:p>
          </p:txBody>
        </p:sp>
        <p:sp>
          <p:nvSpPr>
            <p:cNvPr id="7" name="Google Shape;19;p2"/>
            <p:cNvSpPr txBox="1"/>
            <p:nvPr userDrawn="1"/>
          </p:nvSpPr>
          <p:spPr bwMode="auto">
            <a:xfrm>
              <a:off x="13561645" y="793682"/>
              <a:ext cx="1366140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DANS LE CADRE DE</a:t>
              </a:r>
              <a:endParaRPr/>
            </a:p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9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LA CONTRIBUTION FRANÇAISE AU</a:t>
              </a:r>
              <a:endParaRPr lang="fr-FR" sz="900" b="0" i="0">
                <a:latin typeface="Arial"/>
                <a:cs typeface="Arial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5"/>
            <a:stretch/>
          </p:blipFill>
          <p:spPr bwMode="auto"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>
            <a:blip r:embed="rId6"/>
            <a:stretch/>
          </p:blipFill>
          <p:spPr bwMode="auto"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>
            <a:cxnSpLocks/>
          </p:cNvCxnSpPr>
          <p:nvPr userDrawn="1"/>
        </p:nvCxnSpPr>
        <p:spPr bwMode="auto">
          <a:xfrm flipH="1">
            <a:off x="433387" y="905070"/>
            <a:ext cx="16202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/>
          <p:cNvSpPr txBox="1">
            <a:spLocks noGrp="1"/>
          </p:cNvSpPr>
          <p:nvPr>
            <p:ph type="title" hasCustomPrompt="1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Sommaire</a:t>
            </a:r>
            <a:endParaRPr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33387" y="2229124"/>
            <a:ext cx="16202024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Titre 01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BBC42BC2-714B-E74C-96FD-84AD3A69805C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8" name="Groupe 7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1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4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0" y="1981285"/>
            <a:ext cx="1824658" cy="1975971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CA26C24A-C5DD-CE49-B666-1EB2B8545059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8" name="Groupe 7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1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2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4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0" y="1981285"/>
            <a:ext cx="1824658" cy="1975971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88B117D8-138F-DD4A-9C2E-93F8C0A67031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9" name="Groupe 8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2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4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5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 bwMode="auto">
          <a:xfrm>
            <a:off x="18113" y="1981284"/>
            <a:ext cx="1824658" cy="1975971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553FC2D6-8AA4-DF46-92A2-04070572E472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1" name="Groupe 10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-199697" y="2353382"/>
            <a:ext cx="16338055" cy="6278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6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7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9CDA99D1-B734-2E42-AB58-EDC5840F41B8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" name="Groupe 6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0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2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3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A66B777C-352B-A54C-BC71-D44C289EF143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6" name="Groupe 5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9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1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2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528FB55B-9F19-1D4D-BB74-A2C81EA5BCCB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tx2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3D2B62C6-85FD-804D-948F-9F670594D09B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>
            <a:cxnSpLocks/>
          </p:cNvCxnSpPr>
          <p:nvPr userDrawn="1"/>
        </p:nvCxnSpPr>
        <p:spPr bwMode="auto">
          <a:xfrm flipH="1">
            <a:off x="433387" y="905070"/>
            <a:ext cx="16202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/>
          <p:cNvSpPr txBox="1">
            <a:spLocks noGrp="1"/>
          </p:cNvSpPr>
          <p:nvPr>
            <p:ph type="title" hasCustomPrompt="1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Sommaire</a:t>
            </a:r>
            <a:endParaRPr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33387" y="2229124"/>
            <a:ext cx="16202024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Titre 01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3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533D6C02-9943-9B44-B3AA-8152DCE4E2AC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4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E8858033-9D7D-ED48-8179-EBB9A33098B0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2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621FC59B-95C4-E640-B1A7-3D7EBF29B754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6478487" y="5986463"/>
            <a:ext cx="3279875" cy="3150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757361"/>
            <a:ext cx="9315450" cy="6929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Google Shape;58;p5"/>
          <p:cNvSpPr txBox="1">
            <a:spLocks noGrp="1"/>
          </p:cNvSpPr>
          <p:nvPr>
            <p:ph type="title"/>
          </p:nvPr>
        </p:nvSpPr>
        <p:spPr bwMode="auto">
          <a:xfrm>
            <a:off x="10072687" y="4246968"/>
            <a:ext cx="5651726" cy="1107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3500" b="1" cap="all">
                <a:solidFill>
                  <a:schemeClr val="accent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0" name="Espace réservé pour une image  10"/>
          <p:cNvSpPr>
            <a:spLocks noGrp="1"/>
          </p:cNvSpPr>
          <p:nvPr>
            <p:ph type="pic" sz="quarter" idx="10"/>
          </p:nvPr>
        </p:nvSpPr>
        <p:spPr bwMode="auto">
          <a:xfrm>
            <a:off x="1" y="2214563"/>
            <a:ext cx="8872536" cy="602218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1"/>
          </p:nvPr>
        </p:nvSpPr>
        <p:spPr bwMode="auto">
          <a:xfrm>
            <a:off x="10072687" y="1757361"/>
            <a:ext cx="2000250" cy="19288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339751"/>
            <a:ext cx="6478487" cy="41761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2F362213-7B07-E549-B774-E8715178387F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16"/>
          <p:cNvSpPr>
            <a:spLocks noGrp="1"/>
          </p:cNvSpPr>
          <p:nvPr>
            <p:ph type="body" sz="quarter" idx="10"/>
          </p:nvPr>
        </p:nvSpPr>
        <p:spPr bwMode="auto">
          <a:xfrm>
            <a:off x="433387" y="2229124"/>
            <a:ext cx="7824788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/>
                <a:cs typeface="Arial"/>
              </a:defRPr>
            </a:lvl1pPr>
            <a:lvl2pPr>
              <a:defRPr b="1">
                <a:solidFill>
                  <a:schemeClr val="tx2"/>
                </a:solidFill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u graphique 22"/>
          <p:cNvSpPr>
            <a:spLocks noGrp="1"/>
          </p:cNvSpPr>
          <p:nvPr>
            <p:ph type="chart" sz="quarter" idx="11"/>
          </p:nvPr>
        </p:nvSpPr>
        <p:spPr bwMode="auto">
          <a:xfrm>
            <a:off x="8534400" y="2228850"/>
            <a:ext cx="8101013" cy="64674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B191EA6E-C498-6D47-A6B3-7490CFA2DDE6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16"/>
          <p:cNvSpPr>
            <a:spLocks noGrp="1"/>
          </p:cNvSpPr>
          <p:nvPr>
            <p:ph type="body" sz="quarter" idx="10"/>
          </p:nvPr>
        </p:nvSpPr>
        <p:spPr bwMode="auto">
          <a:xfrm>
            <a:off x="433387" y="2229124"/>
            <a:ext cx="7824788" cy="6467005"/>
          </a:xfrm>
        </p:spPr>
        <p:txBody>
          <a:bodyPr>
            <a:noAutofit/>
          </a:bodyPr>
          <a:lstStyle>
            <a:lvl1pPr marL="0" indent="-540000"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/>
                <a:cs typeface="Arial"/>
              </a:defRPr>
            </a:lvl1pPr>
            <a:lvl2pPr>
              <a:defRPr b="1">
                <a:solidFill>
                  <a:schemeClr val="tx2"/>
                </a:solidFill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5" name="Espace réservé du graphique SmartArt 11"/>
          <p:cNvSpPr>
            <a:spLocks noGrp="1"/>
          </p:cNvSpPr>
          <p:nvPr>
            <p:ph type="dgm" sz="quarter" idx="12"/>
          </p:nvPr>
        </p:nvSpPr>
        <p:spPr bwMode="auto">
          <a:xfrm>
            <a:off x="8534400" y="2228850"/>
            <a:ext cx="8067675" cy="64674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C3BC36D9-4F51-D540-B6B4-5F3FF22C8012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32;p3"/>
          <p:cNvSpPr txBox="1">
            <a:spLocks noGrp="1"/>
          </p:cNvSpPr>
          <p:nvPr>
            <p:ph type="title"/>
          </p:nvPr>
        </p:nvSpPr>
        <p:spPr bwMode="auto">
          <a:xfrm>
            <a:off x="433387" y="1183140"/>
            <a:ext cx="16202024" cy="76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40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433388" y="2229124"/>
            <a:ext cx="7767638" cy="651482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600">
                <a:latin typeface="Arial"/>
                <a:cs typeface="Arial"/>
              </a:defRPr>
            </a:lvl1pPr>
            <a:lvl2pPr marL="540000" indent="-252000">
              <a:buClr>
                <a:schemeClr val="tx2"/>
              </a:buClr>
              <a:defRPr sz="2200" b="1">
                <a:solidFill>
                  <a:schemeClr val="tx2"/>
                </a:solidFill>
                <a:latin typeface="Arial"/>
                <a:cs typeface="Arial"/>
              </a:defRPr>
            </a:lvl2pPr>
            <a:lvl3pPr marL="720000" indent="-180000">
              <a:buClr>
                <a:schemeClr val="tx1"/>
              </a:buClr>
              <a:defRPr sz="1800">
                <a:latin typeface="Arial"/>
                <a:cs typeface="Arial"/>
              </a:defRPr>
            </a:lvl3pPr>
            <a:lvl4pPr marL="900000" indent="-108000">
              <a:buClr>
                <a:schemeClr val="tx2"/>
              </a:buClr>
              <a:defRPr sz="1400">
                <a:solidFill>
                  <a:schemeClr val="tx2"/>
                </a:solidFill>
                <a:latin typeface="Arial"/>
                <a:cs typeface="Arial"/>
              </a:defRPr>
            </a:lvl4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8920163" y="2229124"/>
            <a:ext cx="7767638" cy="651482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600">
                <a:latin typeface="Arial"/>
                <a:cs typeface="Arial"/>
              </a:defRPr>
            </a:lvl1pPr>
            <a:lvl2pPr marL="540000" indent="-252000">
              <a:buClr>
                <a:schemeClr val="tx2"/>
              </a:buClr>
              <a:defRPr sz="2200" b="1">
                <a:solidFill>
                  <a:schemeClr val="tx2"/>
                </a:solidFill>
                <a:latin typeface="Arial"/>
                <a:cs typeface="Arial"/>
              </a:defRPr>
            </a:lvl2pPr>
            <a:lvl3pPr marL="825750" indent="-285750">
              <a:buClr>
                <a:schemeClr val="tx1"/>
              </a:buClr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900000" indent="-108000">
              <a:buClr>
                <a:schemeClr val="tx2"/>
              </a:buClr>
              <a:defRPr sz="1400">
                <a:solidFill>
                  <a:schemeClr val="tx2"/>
                </a:solidFill>
                <a:latin typeface="Arial"/>
                <a:cs typeface="Arial"/>
              </a:defRPr>
            </a:lvl4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fld id="{FB772F9E-C4F7-C247-9B26-98C31F25691B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8205106" y="0"/>
            <a:ext cx="8863694" cy="1339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863695" y="8322592"/>
            <a:ext cx="7394737" cy="12786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762186" y="1511208"/>
            <a:ext cx="5186787" cy="19819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4948973" y="9156733"/>
            <a:ext cx="1806441" cy="327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620518" y="1371865"/>
            <a:ext cx="5186787" cy="198194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-2"/>
            <a:ext cx="8205102" cy="9601202"/>
          </a:xfrm>
          <a:prstGeom prst="rect">
            <a:avLst/>
          </a:prstGeom>
          <a:pattFill prst="pct9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2" name="Image 11" descr="Une image contenant texte&#10;&#10;Description générée automatiquement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965404" y="1847956"/>
            <a:ext cx="2274295" cy="1078297"/>
          </a:xfrm>
          <a:prstGeom prst="rect">
            <a:avLst/>
          </a:prstGeom>
        </p:spPr>
      </p:pic>
      <p:sp>
        <p:nvSpPr>
          <p:cNvPr id="13" name="Google Shape;135;p14"/>
          <p:cNvSpPr/>
          <p:nvPr userDrawn="1"/>
        </p:nvSpPr>
        <p:spPr bwMode="auto">
          <a:xfrm>
            <a:off x="0" y="3166699"/>
            <a:ext cx="8205105" cy="368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Agence publique, Expertise France est l’acteur interministériel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 la coopération technique internationale, filiale du groupe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Agence française de développement (groupe AFD). 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Deuxième agence par sa taille en Europe,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elle conçoit et met en œuvre des projets qui renforcent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durablement les politiques publiques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dans les pays en développement et émergents. 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Gouvernance, sécurité, climat, santé, éducation…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Elle intervient sur des domaines clés du développement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et contribue aux côtés de ses partenaires à la concrétisation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des objectifs de développement durable (ODD). </a:t>
            </a:r>
            <a:b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</a:b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Pour un monde en commun.</a:t>
            </a:r>
            <a:endParaRPr/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r>
              <a:rPr lang="fr-FR" sz="1600">
                <a:solidFill>
                  <a:schemeClr val="lt1"/>
                </a:solidFill>
                <a:latin typeface="Arial"/>
                <a:ea typeface="Calibri"/>
                <a:cs typeface="Arial"/>
              </a:rPr>
              <a:t>En savoir plus : </a:t>
            </a:r>
            <a:r>
              <a:rPr lang="fr-FR" sz="1600" b="1" i="0" u="none">
                <a:solidFill>
                  <a:schemeClr val="lt1"/>
                </a:solidFill>
                <a:latin typeface="Arial"/>
                <a:ea typeface="Calibri"/>
                <a:cs typeface="Arial"/>
              </a:rPr>
              <a:t>www.expertisefrance.fr</a:t>
            </a:r>
            <a:endParaRPr sz="1600" b="1" i="0" u="none">
              <a:solidFill>
                <a:schemeClr val="lt1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5" name="Google Shape;138;p14"/>
          <p:cNvSpPr/>
          <p:nvPr userDrawn="1"/>
        </p:nvSpPr>
        <p:spPr bwMode="auto">
          <a:xfrm>
            <a:off x="11197288" y="3610471"/>
            <a:ext cx="2879329" cy="3688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fr-FR" sz="2800" b="1">
                <a:solidFill>
                  <a:schemeClr val="tx1"/>
                </a:solidFill>
                <a:latin typeface="Verdana"/>
                <a:ea typeface="Verdana"/>
              </a:rPr>
              <a:t>CONTACTS</a:t>
            </a:r>
            <a:endParaRPr lang="fr-FR" sz="2800" b="1">
              <a:solidFill>
                <a:schemeClr val="tx1"/>
              </a:solidFill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1">
                <a:solidFill>
                  <a:srgbClr val="3C3D3B"/>
                </a:solidFill>
                <a:latin typeface="Arial"/>
                <a:ea typeface="Calibri"/>
                <a:cs typeface="Arial"/>
              </a:rPr>
              <a:t>L’Initiative</a:t>
            </a:r>
            <a:endParaRPr sz="1600">
              <a:solidFill>
                <a:srgbClr val="3C3D3B"/>
              </a:solidFill>
              <a:latin typeface="Arial"/>
              <a:cs typeface="Arial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Sida, tuberculose, paludisme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www.initiative5pour100.fr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pt-B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www.linitiative2021.fr</a:t>
            </a:r>
            <a:endParaRPr lang="fr-FR" sz="1600" b="0">
              <a:solidFill>
                <a:srgbClr val="3C3D3B"/>
              </a:solidFill>
              <a:latin typeface="Arial"/>
              <a:ea typeface="Calibri"/>
              <a:cs typeface="Arial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1">
                <a:solidFill>
                  <a:srgbClr val="3C3D3B"/>
                </a:solidFill>
                <a:latin typeface="Arial"/>
                <a:ea typeface="Calibri"/>
                <a:cs typeface="Arial"/>
              </a:rPr>
              <a:t>Expertise France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40 boulevard de Port-Royal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75005 Paris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01 70 82 70 82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/>
              <a:buNone/>
              <a:defRPr/>
            </a:pPr>
            <a:r>
              <a:rPr lang="fr-FR" sz="16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INITIATIVE.PC</a:t>
            </a:r>
            <a: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/>
            </a:r>
            <a:b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</a:br>
            <a:r>
              <a:rPr lang="fr-FR" sz="1500" b="0">
                <a:solidFill>
                  <a:srgbClr val="3C3D3B"/>
                </a:solidFill>
                <a:latin typeface="Arial"/>
                <a:ea typeface="Calibri"/>
                <a:cs typeface="Arial"/>
              </a:rPr>
              <a:t>@INITIATIVE5PC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16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8" name="Groupe 7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1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4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0" y="1981285"/>
            <a:ext cx="1824658" cy="1975971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8" name="Groupe 7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1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2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4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>
            <a:off x="0" y="1981285"/>
            <a:ext cx="1824658" cy="1975971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9" name="Groupe 8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2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4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5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 bwMode="auto">
          <a:xfrm>
            <a:off x="18113" y="1981284"/>
            <a:ext cx="1824658" cy="1975971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1" name="Groupe 10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4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-199697" y="2353382"/>
            <a:ext cx="16338055" cy="6278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6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7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" name="Groupe 6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10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2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3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17068800" cy="1981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6" name="Groupe 5"/>
          <p:cNvGrpSpPr/>
          <p:nvPr userDrawn="1"/>
        </p:nvGrpSpPr>
        <p:grpSpPr bwMode="auto">
          <a:xfrm>
            <a:off x="13054482" y="547267"/>
            <a:ext cx="3500971" cy="1016254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/>
            <p:cNvPicPr>
              <a:picLocks noChangeAspect="1"/>
            </p:cNvPicPr>
            <p:nvPr userDrawn="1"/>
          </p:nvPicPr>
          <p:blipFill>
            <a:blip r:embed="rId2"/>
            <a:stretch/>
          </p:blipFill>
          <p:spPr bwMode="auto"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/>
            <p:cNvSpPr txBox="1"/>
            <p:nvPr userDrawn="1"/>
          </p:nvSpPr>
          <p:spPr bwMode="auto">
            <a:xfrm>
              <a:off x="13054482" y="754525"/>
              <a:ext cx="1575713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Une facilité</a:t>
              </a:r>
              <a:b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</a:br>
              <a:r>
                <a:rPr lang="fr-FR" sz="1400" b="0" i="0" u="none" strike="noStrike" cap="none">
                  <a:solidFill>
                    <a:srgbClr val="9C9B9B"/>
                  </a:solidFill>
                  <a:latin typeface="Arial"/>
                  <a:ea typeface="Calibri"/>
                  <a:cs typeface="Arial"/>
                </a:rPr>
                <a:t>mise en œuvre par</a:t>
              </a:r>
              <a:endParaRPr sz="1400" i="0">
                <a:latin typeface="Arial"/>
                <a:cs typeface="Arial"/>
              </a:endParaRPr>
            </a:p>
          </p:txBody>
        </p:sp>
      </p:grpSp>
      <p:sp>
        <p:nvSpPr>
          <p:cNvPr id="9" name="Google Shape;16;p2"/>
          <p:cNvSpPr/>
          <p:nvPr userDrawn="1"/>
        </p:nvSpPr>
        <p:spPr bwMode="auto">
          <a:xfrm>
            <a:off x="0" y="2394224"/>
            <a:ext cx="16555453" cy="6650925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1981285"/>
            <a:ext cx="16138358" cy="6650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1" name="Google Shape;22;p2"/>
          <p:cNvSpPr txBox="1">
            <a:spLocks noGrp="1"/>
          </p:cNvSpPr>
          <p:nvPr>
            <p:ph type="ctrTitle"/>
          </p:nvPr>
        </p:nvSpPr>
        <p:spPr bwMode="auto">
          <a:xfrm>
            <a:off x="9015664" y="2620007"/>
            <a:ext cx="6228478" cy="218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4500" b="1" i="0" cap="all" spc="200">
                <a:solidFill>
                  <a:schemeClr val="tx1"/>
                </a:solidFill>
                <a:latin typeface="Arial Black"/>
                <a:cs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2" name="Google Shape;21;p2"/>
          <p:cNvSpPr txBox="1">
            <a:spLocks noGrp="1"/>
          </p:cNvSpPr>
          <p:nvPr>
            <p:ph type="subTitle" idx="1"/>
          </p:nvPr>
        </p:nvSpPr>
        <p:spPr bwMode="auto">
          <a:xfrm>
            <a:off x="9030903" y="5306747"/>
            <a:ext cx="6198000" cy="1080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600" cap="none">
                <a:solidFill>
                  <a:schemeClr val="lt1"/>
                </a:solidFill>
                <a:latin typeface="Arial"/>
                <a:ea typeface="Verdana"/>
                <a:cs typeface="Arial"/>
              </a:defRPr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250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225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5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010568" y="7451016"/>
            <a:ext cx="5578253" cy="48418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0"/>
            <a:ext cx="5186787" cy="1981943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 bwMode="auto">
          <a:xfrm>
            <a:off x="0" y="1981284"/>
            <a:ext cx="1824658" cy="1975971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space réservé pour une image  7"/>
          <p:cNvSpPr>
            <a:spLocks noGrp="1"/>
          </p:cNvSpPr>
          <p:nvPr>
            <p:ph type="pic" sz="quarter" idx="11"/>
          </p:nvPr>
        </p:nvSpPr>
        <p:spPr bwMode="auto">
          <a:xfrm>
            <a:off x="449982" y="2353382"/>
            <a:ext cx="7587916" cy="724781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  <a:endParaRPr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C3D3B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31801" y="1082102"/>
            <a:ext cx="16202025" cy="1210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1" y="2555875"/>
            <a:ext cx="16257563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31801" y="8898891"/>
            <a:ext cx="5760184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2849241" y="8898891"/>
            <a:ext cx="3840123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42E899F7-2146-4647-BE4A-0093A588BC85}" type="datetimeFigureOut">
              <a:rPr lang="fr-FR"/>
              <a:t>23/07/2025</a:t>
            </a:fld>
            <a:r>
              <a:rPr lang="fr-FR"/>
              <a:t>  </a:t>
            </a:r>
            <a:fld id="{5127E141-1DFE-0542-A775-70613543583B}" type="slidenum">
              <a:rPr lang="fr-FR"/>
              <a:t>‹N°›</a:t>
            </a:fld>
            <a:endParaRPr lang="fr-FR"/>
          </a:p>
        </p:txBody>
      </p:sp>
      <p:cxnSp>
        <p:nvCxnSpPr>
          <p:cNvPr id="7" name="Connecteur droit 6"/>
          <p:cNvCxnSpPr>
            <a:cxnSpLocks/>
          </p:cNvCxnSpPr>
          <p:nvPr userDrawn="1"/>
        </p:nvCxnSpPr>
        <p:spPr bwMode="auto">
          <a:xfrm flipH="1">
            <a:off x="433387" y="905070"/>
            <a:ext cx="16202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/>
          <p:cNvPicPr>
            <a:picLocks noChangeAspect="1"/>
          </p:cNvPicPr>
          <p:nvPr userDrawn="1"/>
        </p:nvPicPr>
        <p:blipFill>
          <a:blip r:embed="rId20"/>
          <a:stretch/>
        </p:blipFill>
        <p:spPr bwMode="auto">
          <a:xfrm>
            <a:off x="12922346" y="100657"/>
            <a:ext cx="1426467" cy="7303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21"/>
          <a:stretch/>
        </p:blipFill>
        <p:spPr bwMode="auto">
          <a:xfrm>
            <a:off x="14306382" y="-5500"/>
            <a:ext cx="2382982" cy="9105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1280069">
        <a:lnSpc>
          <a:spcPct val="90000"/>
        </a:lnSpc>
        <a:spcBef>
          <a:spcPts val="0"/>
        </a:spcBef>
        <a:buNone/>
        <a:defRPr sz="4000" b="1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20017" indent="-320017" algn="l" defTabSz="1280069">
        <a:lnSpc>
          <a:spcPct val="90000"/>
        </a:lnSpc>
        <a:spcBef>
          <a:spcPts val="1400"/>
        </a:spcBef>
        <a:buFont typeface="Arial"/>
        <a:buChar char="•"/>
        <a:defRPr sz="28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1pPr>
      <a:lvl2pPr marL="960051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400" b="1">
          <a:solidFill>
            <a:schemeClr val="tx2"/>
          </a:solidFill>
          <a:latin typeface="Arial"/>
          <a:ea typeface="+mn-ea"/>
          <a:cs typeface="Arial"/>
        </a:defRPr>
      </a:lvl2pPr>
      <a:lvl3pPr marL="1600086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0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3pPr>
      <a:lvl4pPr marL="2240120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1600">
          <a:solidFill>
            <a:schemeClr val="tx2"/>
          </a:solidFill>
          <a:latin typeface="Arial"/>
          <a:ea typeface="+mn-ea"/>
          <a:cs typeface="Arial"/>
        </a:defRPr>
      </a:lvl4pPr>
      <a:lvl5pPr marL="2880154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14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5pPr>
      <a:lvl6pPr marL="3520189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6pPr>
      <a:lvl7pPr marL="4160223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7pPr>
      <a:lvl8pPr marL="4800257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8pPr>
      <a:lvl9pPr marL="5440291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640034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2pPr>
      <a:lvl3pPr marL="1280069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3pPr>
      <a:lvl4pPr marL="1920103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4pPr>
      <a:lvl5pPr marL="2560137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5pPr>
      <a:lvl6pPr marL="3200171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6pPr>
      <a:lvl7pPr marL="3840206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7pPr>
      <a:lvl8pPr marL="4480240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8pPr>
      <a:lvl9pPr marL="5120274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431801" y="1082102"/>
            <a:ext cx="16202025" cy="1210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1" y="2555875"/>
            <a:ext cx="16257563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31801" y="8898891"/>
            <a:ext cx="5760184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2849241" y="8898891"/>
            <a:ext cx="3840123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42E899F7-2146-4647-BE4A-0093A588BC85}" type="datetimeFigureOut">
              <a:rPr lang="fr-FR"/>
              <a:t>23/07/2025</a:t>
            </a:fld>
            <a:r>
              <a:rPr lang="fr-FR"/>
              <a:t>  </a:t>
            </a:r>
            <a:fld id="{5127E141-1DFE-0542-A775-70613543583B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sldNum="0"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000" b="1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accent6">
              <a:lumMod val="50000"/>
            </a:schemeClr>
          </a:solidFill>
          <a:latin typeface="Arial"/>
          <a:ea typeface="+mn-ea"/>
          <a:cs typeface="Arial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1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accent6">
              <a:lumMod val="50000"/>
            </a:schemeClr>
          </a:solidFill>
          <a:latin typeface="Arial"/>
          <a:ea typeface="+mn-ea"/>
          <a:cs typeface="Arial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6">
              <a:lumMod val="50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31801" y="1082102"/>
            <a:ext cx="16202025" cy="1210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1" y="2555875"/>
            <a:ext cx="16257563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31801" y="8898891"/>
            <a:ext cx="5760184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2849241" y="8898891"/>
            <a:ext cx="3840123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42E899F7-2146-4647-BE4A-0093A588BC85}" type="datetimeFigureOut">
              <a:rPr lang="fr-FR"/>
              <a:t>23/07/2025</a:t>
            </a:fld>
            <a:r>
              <a:rPr lang="fr-FR"/>
              <a:t>  </a:t>
            </a:r>
            <a:fld id="{5127E141-1DFE-0542-A775-70613543583B}" type="slidenum">
              <a:rPr lang="fr-FR"/>
              <a:t>‹N°›</a:t>
            </a:fld>
            <a:endParaRPr lang="fr-FR"/>
          </a:p>
        </p:txBody>
      </p:sp>
      <p:cxnSp>
        <p:nvCxnSpPr>
          <p:cNvPr id="7" name="Connecteur droit 6"/>
          <p:cNvCxnSpPr>
            <a:cxnSpLocks/>
          </p:cNvCxnSpPr>
          <p:nvPr userDrawn="1"/>
        </p:nvCxnSpPr>
        <p:spPr bwMode="auto">
          <a:xfrm flipH="1">
            <a:off x="433387" y="905070"/>
            <a:ext cx="16202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/>
          <p:cNvPicPr>
            <a:picLocks noChangeAspect="1"/>
          </p:cNvPicPr>
          <p:nvPr userDrawn="1"/>
        </p:nvPicPr>
        <p:blipFill>
          <a:blip r:embed="rId20"/>
          <a:stretch/>
        </p:blipFill>
        <p:spPr bwMode="auto">
          <a:xfrm>
            <a:off x="12922346" y="100657"/>
            <a:ext cx="1426467" cy="7303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21"/>
          <a:stretch/>
        </p:blipFill>
        <p:spPr bwMode="auto">
          <a:xfrm>
            <a:off x="14306382" y="-5500"/>
            <a:ext cx="2382982" cy="9105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</p:sldLayoutIdLst>
  <p:hf hdr="0" ftr="0"/>
  <p:txStyles>
    <p:titleStyle>
      <a:lvl1pPr algn="l" defTabSz="1280069">
        <a:lnSpc>
          <a:spcPct val="90000"/>
        </a:lnSpc>
        <a:spcBef>
          <a:spcPts val="0"/>
        </a:spcBef>
        <a:buNone/>
        <a:defRPr sz="4000" b="1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20017" indent="-320017" algn="l" defTabSz="1280069">
        <a:lnSpc>
          <a:spcPct val="90000"/>
        </a:lnSpc>
        <a:spcBef>
          <a:spcPts val="1400"/>
        </a:spcBef>
        <a:buFont typeface="Arial"/>
        <a:buChar char="•"/>
        <a:defRPr sz="28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1pPr>
      <a:lvl2pPr marL="960051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400" b="1">
          <a:solidFill>
            <a:schemeClr val="tx2"/>
          </a:solidFill>
          <a:latin typeface="Arial"/>
          <a:ea typeface="+mn-ea"/>
          <a:cs typeface="Arial"/>
        </a:defRPr>
      </a:lvl2pPr>
      <a:lvl3pPr marL="1600086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0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3pPr>
      <a:lvl4pPr marL="2240120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1600">
          <a:solidFill>
            <a:schemeClr val="tx2"/>
          </a:solidFill>
          <a:latin typeface="Arial"/>
          <a:ea typeface="+mn-ea"/>
          <a:cs typeface="Arial"/>
        </a:defRPr>
      </a:lvl4pPr>
      <a:lvl5pPr marL="2880154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140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5pPr>
      <a:lvl6pPr marL="3520189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6pPr>
      <a:lvl7pPr marL="4160223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7pPr>
      <a:lvl8pPr marL="4800257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8pPr>
      <a:lvl9pPr marL="5440291" indent="-320017" algn="l" defTabSz="1280069">
        <a:lnSpc>
          <a:spcPct val="90000"/>
        </a:lnSpc>
        <a:spcBef>
          <a:spcPts val="700"/>
        </a:spcBef>
        <a:buFont typeface="Arial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640034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2pPr>
      <a:lvl3pPr marL="1280069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3pPr>
      <a:lvl4pPr marL="1920103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4pPr>
      <a:lvl5pPr marL="2560137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5pPr>
      <a:lvl6pPr marL="3200171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6pPr>
      <a:lvl7pPr marL="3840206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7pPr>
      <a:lvl8pPr marL="4480240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8pPr>
      <a:lvl9pPr marL="5120274" algn="l" defTabSz="1280069">
        <a:defRPr sz="2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190171" y="2714171"/>
            <a:ext cx="7770939" cy="374468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4800" cap="none" dirty="0" err="1"/>
              <a:t>Projet</a:t>
            </a:r>
            <a:r>
              <a:rPr lang="es-ES" sz="4800" cap="none" dirty="0"/>
              <a:t> </a:t>
            </a:r>
            <a:r>
              <a:rPr lang="es-ES" sz="4800" cap="none" dirty="0" err="1"/>
              <a:t>Ressources</a:t>
            </a:r>
            <a:r>
              <a:rPr lang="es-ES" sz="4800" cap="none" dirty="0"/>
              <a:t> </a:t>
            </a:r>
            <a:r>
              <a:rPr lang="es-ES" sz="4800" cap="none" dirty="0" err="1"/>
              <a:t>humaines</a:t>
            </a:r>
            <a:r>
              <a:rPr lang="es-ES" sz="4800" cap="none" dirty="0"/>
              <a:t> en </a:t>
            </a:r>
            <a:r>
              <a:rPr lang="es-ES" sz="4800" cap="none" dirty="0" err="1"/>
              <a:t>santé</a:t>
            </a:r>
            <a:r>
              <a:rPr lang="es-ES" sz="4800" cap="none" dirty="0"/>
              <a:t> </a:t>
            </a:r>
            <a:r>
              <a:rPr lang="es-ES" sz="4800" cap="none" dirty="0" err="1"/>
              <a:t>au</a:t>
            </a:r>
            <a:r>
              <a:rPr lang="es-ES" sz="4800" cap="none" dirty="0"/>
              <a:t> Tchad</a:t>
            </a:r>
            <a:br>
              <a:rPr lang="es-ES" sz="4800" cap="none" dirty="0"/>
            </a:br>
            <a:r>
              <a:rPr lang="es-ES" sz="4800" dirty="0"/>
              <a:t/>
            </a:r>
            <a:br>
              <a:rPr lang="es-ES" sz="4800" dirty="0"/>
            </a:br>
            <a:r>
              <a:rPr lang="es-ES" sz="3100" cap="none" dirty="0" err="1"/>
              <a:t>Etapes</a:t>
            </a:r>
            <a:r>
              <a:rPr lang="es-ES" sz="3100" cap="none" dirty="0"/>
              <a:t> </a:t>
            </a:r>
            <a:r>
              <a:rPr lang="es-ES" sz="3100" cap="none" dirty="0" err="1"/>
              <a:t>pour</a:t>
            </a:r>
            <a:r>
              <a:rPr lang="es-ES" sz="3100" cap="none" dirty="0"/>
              <a:t> </a:t>
            </a:r>
            <a:r>
              <a:rPr lang="es-ES" sz="3100" cap="none" dirty="0" err="1"/>
              <a:t>aller</a:t>
            </a:r>
            <a:r>
              <a:rPr lang="es-ES" sz="3100" cap="none" dirty="0"/>
              <a:t> </a:t>
            </a:r>
            <a:r>
              <a:rPr lang="es-ES" sz="3100" cap="none" dirty="0" err="1"/>
              <a:t>vers</a:t>
            </a:r>
            <a:r>
              <a:rPr lang="es-ES" sz="3100" cap="none" dirty="0"/>
              <a:t> la </a:t>
            </a:r>
            <a:r>
              <a:rPr lang="es-ES" sz="3100" cap="none" dirty="0" err="1"/>
              <a:t>signature</a:t>
            </a:r>
            <a:r>
              <a:rPr lang="es-ES" sz="3100" cap="none" dirty="0"/>
              <a:t> de la </a:t>
            </a:r>
            <a:r>
              <a:rPr lang="es-ES" sz="3100" cap="none" dirty="0" err="1"/>
              <a:t>Convention</a:t>
            </a:r>
            <a:endParaRPr lang="fr-FR" sz="3100" cap="none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>
              <a:defRPr/>
            </a:pPr>
            <a:fld id="{C32879CA-0839-1345-9C73-3C318E701A4F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1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 bwMode="auto">
          <a:xfrm>
            <a:off x="11167672" y="7749915"/>
            <a:ext cx="4815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400" dirty="0">
                <a:solidFill>
                  <a:schemeClr val="bg1"/>
                </a:solidFill>
                <a:latin typeface="Segoe UI"/>
                <a:cs typeface="Segoe UI"/>
              </a:rPr>
              <a:t>N’Djamena et Paris, le 02/07/2025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10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 bwMode="auto">
          <a:xfrm>
            <a:off x="889666" y="2625398"/>
            <a:ext cx="14061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defRPr/>
            </a:pPr>
            <a:r>
              <a:rPr lang="fr-FR" sz="3000" b="1">
                <a:solidFill>
                  <a:srgbClr val="002060"/>
                </a:solidFill>
                <a:latin typeface="Arial"/>
                <a:cs typeface="Arial"/>
              </a:rPr>
              <a:t>Résultat 1/3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 : Le Ministère de la santé du Tchad dispose d'un </a:t>
            </a:r>
            <a:r>
              <a:rPr lang="fr-FR" sz="3000" b="1">
                <a:solidFill>
                  <a:srgbClr val="002060"/>
                </a:solidFill>
                <a:latin typeface="Arial"/>
                <a:cs typeface="Arial"/>
              </a:rPr>
              <a:t>fichier RHS fiable 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et sécurisé permettant une gestion planifiée et équitable du personnel de santé.</a:t>
            </a:r>
            <a:endParaRPr sz="3000"/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520699" y="968326"/>
            <a:ext cx="15227802" cy="1266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3600" b="1">
                <a:solidFill>
                  <a:schemeClr val="tx1"/>
                </a:solidFill>
                <a:latin typeface="Arial"/>
                <a:ea typeface="+mj-ea"/>
                <a:cs typeface="Arial"/>
              </a:rPr>
              <a:t>OS1 : </a:t>
            </a:r>
            <a:r>
              <a:rPr lang="fr-FR" sz="3600">
                <a:solidFill>
                  <a:schemeClr val="tx1"/>
                </a:solidFill>
                <a:latin typeface="Arial"/>
                <a:ea typeface="+mj-ea"/>
                <a:cs typeface="Arial"/>
              </a:rPr>
              <a:t>améliorer la </a:t>
            </a:r>
            <a:r>
              <a:rPr lang="fr-FR" sz="3600" b="1">
                <a:solidFill>
                  <a:schemeClr val="tx1"/>
                </a:solidFill>
                <a:latin typeface="Arial"/>
                <a:ea typeface="+mj-ea"/>
                <a:cs typeface="Arial"/>
              </a:rPr>
              <a:t>gestion des ressources humaines </a:t>
            </a:r>
            <a:r>
              <a:rPr lang="fr-FR" sz="3600">
                <a:solidFill>
                  <a:schemeClr val="tx1"/>
                </a:solidFill>
                <a:latin typeface="Arial"/>
                <a:ea typeface="+mj-ea"/>
                <a:cs typeface="Arial"/>
              </a:rPr>
              <a:t>au Tchad grâce à des mécanismes de gestion plus transparents, équitables</a:t>
            </a:r>
            <a:endParaRPr/>
          </a:p>
        </p:txBody>
      </p:sp>
      <p:sp>
        <p:nvSpPr>
          <p:cNvPr id="2" name="ZoneTexte 1"/>
          <p:cNvSpPr txBox="1"/>
          <p:nvPr/>
        </p:nvSpPr>
        <p:spPr bwMode="auto">
          <a:xfrm>
            <a:off x="1459832" y="4122822"/>
            <a:ext cx="128176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163" indent="-342900">
              <a:lnSpc>
                <a:spcPct val="100000"/>
              </a:lnSpc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Revoir les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normes existantes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des structures sanitaires et administratives : définir la structure organique (postes et maxima autorisés), uniformiser la nomenclature des postes ;</a:t>
            </a:r>
            <a:endParaRPr lang="fr-FR" sz="2400"/>
          </a:p>
          <a:p>
            <a:pPr marL="195263">
              <a:lnSpc>
                <a:spcPct val="100000"/>
              </a:lnSpc>
              <a:defRPr/>
            </a:pPr>
            <a:endParaRPr lang="fr-FR" sz="2400">
              <a:solidFill>
                <a:srgbClr val="000000"/>
              </a:solidFill>
              <a:latin typeface="Arial"/>
            </a:endParaRPr>
          </a:p>
          <a:p>
            <a:pPr marL="538163" indent="-342900">
              <a:lnSpc>
                <a:spcPct val="100000"/>
              </a:lnSpc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Harmoniser la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base de données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iRHIS avec le système national d'information sanitaire (SNIS) au Moyen Chari ;</a:t>
            </a:r>
            <a:endParaRPr lang="fr-FR" sz="2400"/>
          </a:p>
          <a:p>
            <a:pPr marL="195263">
              <a:lnSpc>
                <a:spcPct val="100000"/>
              </a:lnSpc>
              <a:defRPr/>
            </a:pPr>
            <a:endParaRPr lang="fr-FR" sz="2400" b="1">
              <a:solidFill>
                <a:srgbClr val="0070C0"/>
              </a:solidFill>
              <a:latin typeface="Arial"/>
              <a:ea typeface="Calibri"/>
            </a:endParaRPr>
          </a:p>
          <a:p>
            <a:pPr marL="538163" indent="-342900">
              <a:lnSpc>
                <a:spcPct val="100000"/>
              </a:lnSpc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Conduire une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évaluation des besoins en RHS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dans une DPS et réaliser une analyse comparative entre besoins et ressources réelles en poste au niveau des districts sanitaires et des FOSA.</a:t>
            </a:r>
            <a:endParaRPr/>
          </a:p>
          <a:p>
            <a:pPr marL="538162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fr-FR" sz="2400">
              <a:solidFill>
                <a:srgbClr val="000000"/>
              </a:solidFill>
              <a:latin typeface="Arial"/>
            </a:endParaRPr>
          </a:p>
          <a:p>
            <a:pPr marL="538162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Budgétisation sensible au genre.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11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 bwMode="auto">
          <a:xfrm>
            <a:off x="934453" y="2476070"/>
            <a:ext cx="13054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defRPr/>
            </a:pPr>
            <a:r>
              <a:rPr lang="fr-FR" sz="3000" b="1">
                <a:solidFill>
                  <a:srgbClr val="002060"/>
                </a:solidFill>
                <a:latin typeface="Arial"/>
              </a:rPr>
              <a:t>Résultat 2/3</a:t>
            </a:r>
            <a:r>
              <a:rPr lang="fr-FR" sz="3000">
                <a:solidFill>
                  <a:srgbClr val="002060"/>
                </a:solidFill>
                <a:latin typeface="Arial"/>
              </a:rPr>
              <a:t> :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 Le processus </a:t>
            </a:r>
            <a:r>
              <a:rPr lang="fr-FR" sz="3000" b="1">
                <a:solidFill>
                  <a:srgbClr val="002060"/>
                </a:solidFill>
                <a:latin typeface="Arial"/>
                <a:cs typeface="Arial"/>
              </a:rPr>
              <a:t>d’intégration à la fonction publique 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est transparent et équitable et répond aux besoins exprimés par les DPS.</a:t>
            </a:r>
            <a:endParaRPr sz="3000"/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520700" y="1033821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3600" b="1">
                <a:solidFill>
                  <a:schemeClr val="tx1"/>
                </a:solidFill>
                <a:latin typeface="Arial"/>
                <a:cs typeface="Arial"/>
              </a:rPr>
              <a:t>OS1 : améliorer la gestion des ressources humaines au Tchad grâce à des mécanismes de gestion plus transparents, équitables</a:t>
            </a:r>
            <a:endParaRPr lang="fr-FR" sz="3600">
              <a:latin typeface="Calibri"/>
              <a:cs typeface="Calibri"/>
            </a:endParaRPr>
          </a:p>
        </p:txBody>
      </p:sp>
      <p:sp>
        <p:nvSpPr>
          <p:cNvPr id="2" name="ZoneTexte 1"/>
          <p:cNvSpPr txBox="1"/>
          <p:nvPr/>
        </p:nvSpPr>
        <p:spPr bwMode="auto">
          <a:xfrm>
            <a:off x="1844842" y="4170947"/>
            <a:ext cx="1371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Redynamiser/formaliser le processus d'intégration à la fonction publique par la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rédaction d'un décret présidentiel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 qui met en place un mécanisme transparent et équitable de traitement des dossiers constitués à partir de la base (structure sanitaire, DS et DPS) ;</a:t>
            </a:r>
            <a:endParaRPr lang="fr-FR" sz="2400"/>
          </a:p>
          <a:p>
            <a:pPr marL="457200" indent="-457200">
              <a:buFont typeface="Arial"/>
              <a:buChar char="•"/>
              <a:defRPr/>
            </a:pPr>
            <a:endParaRPr lang="fr-FR" sz="2400">
              <a:solidFill>
                <a:srgbClr val="000000"/>
              </a:solidFill>
              <a:latin typeface="Arial"/>
            </a:endParaRPr>
          </a:p>
          <a:p>
            <a:pPr marL="457200" indent="-457200"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Soutenir le processus de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validation du décret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au niveau national par une collaboration renforcée entre les ministères de la santé, de la fonction publique et du budget, et le secrétariat général du gouvernement ;</a:t>
            </a:r>
            <a:endParaRPr lang="fr-FR" sz="2400"/>
          </a:p>
          <a:p>
            <a:pPr marL="457200" indent="-457200">
              <a:buFont typeface="Arial"/>
              <a:buChar char="•"/>
              <a:defRPr/>
            </a:pPr>
            <a:endParaRPr lang="fr-FR" sz="2400">
              <a:solidFill>
                <a:srgbClr val="000000"/>
              </a:solidFill>
              <a:latin typeface="Arial"/>
            </a:endParaRPr>
          </a:p>
          <a:p>
            <a:pPr marL="457200" indent="-457200">
              <a:buFont typeface="Arial"/>
              <a:buChar char="•"/>
              <a:defRPr/>
            </a:pPr>
            <a:r>
              <a:rPr lang="fr-FR" sz="2400" b="1">
                <a:solidFill>
                  <a:srgbClr val="000000"/>
                </a:solidFill>
                <a:latin typeface="Arial"/>
              </a:rPr>
              <a:t>Diffuser et vulgariser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le décret dans toutes les structures sanitaires et administratives du pays.</a:t>
            </a:r>
            <a:endParaRPr lang="fr-FR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12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573709" y="1299428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6000" b="1">
                <a:solidFill>
                  <a:schemeClr val="tx1"/>
                </a:solidFill>
                <a:latin typeface="Arial"/>
                <a:cs typeface="Arial"/>
              </a:rPr>
              <a:t>OS1 : améliorer la gestion des ressources humaines au Tchad grâce à des mécanismes de gestion plus transparents, équitables</a:t>
            </a:r>
            <a:endParaRPr/>
          </a:p>
          <a:p>
            <a:pPr marL="228577" indent="-457154" defTabSz="914400">
              <a:buFont typeface="Wingdings"/>
              <a:buChar char="§"/>
              <a:defRPr/>
            </a:pPr>
            <a:endParaRPr lang="es-ES" sz="6000" b="1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58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228577" marR="0" lvl="0" indent="-457154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Wingdings"/>
              <a:buChar char="§"/>
              <a:defRPr/>
            </a:pPr>
            <a:endParaRPr lang="es-ES" sz="26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6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228577" marR="0" lvl="0" indent="-457154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Wingdings"/>
              <a:buChar char="§"/>
              <a:defRPr/>
            </a:pPr>
            <a:endParaRPr lang="fr-FR" sz="26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2514577" marR="0" lvl="4" indent="-457154" algn="l" defTabSz="91440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/>
            </a:pPr>
            <a:endParaRPr lang="es-ES" sz="14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2600" b="0" i="0" u="none" strike="noStrike" cap="none" spc="0">
              <a:ln>
                <a:noFill/>
              </a:ln>
              <a:solidFill>
                <a:srgbClr val="3C3D3B"/>
              </a:solidFill>
              <a:latin typeface="Calibri Light"/>
              <a:cs typeface="Calibri Light"/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2600" b="0" i="0" u="none" strike="noStrike" cap="none" spc="0">
              <a:ln>
                <a:noFill/>
              </a:ln>
              <a:solidFill>
                <a:srgbClr val="3C3D3B"/>
              </a:solidFill>
              <a:latin typeface="Calibri Light"/>
              <a:cs typeface="Calibri Light"/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2600" b="0" i="0" u="none" strike="noStrike" cap="none" spc="0">
              <a:ln>
                <a:noFill/>
              </a:ln>
              <a:solidFill>
                <a:srgbClr val="3C3D3B"/>
              </a:solidFill>
              <a:latin typeface="Calibri Light"/>
              <a:cs typeface="Calibri Light"/>
            </a:endParaRPr>
          </a:p>
        </p:txBody>
      </p:sp>
      <p:sp>
        <p:nvSpPr>
          <p:cNvPr id="7" name="Espace réservé du texte 2"/>
          <p:cNvSpPr txBox="1"/>
          <p:nvPr/>
        </p:nvSpPr>
        <p:spPr bwMode="auto">
          <a:xfrm>
            <a:off x="1135182" y="2643287"/>
            <a:ext cx="13607512" cy="103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3200" b="1" dirty="0">
                <a:solidFill>
                  <a:srgbClr val="002060"/>
                </a:solidFill>
                <a:latin typeface="Arial"/>
                <a:cs typeface="Arial"/>
              </a:rPr>
              <a:t>Résultat 3/3</a:t>
            </a:r>
            <a:r>
              <a:rPr lang="fr-FR" sz="3200" dirty="0">
                <a:solidFill>
                  <a:srgbClr val="002060"/>
                </a:solidFill>
                <a:latin typeface="Arial"/>
                <a:cs typeface="Arial"/>
              </a:rPr>
              <a:t> : Le </a:t>
            </a:r>
            <a:r>
              <a:rPr lang="fr-FR" sz="3200" b="1" dirty="0">
                <a:solidFill>
                  <a:srgbClr val="002060"/>
                </a:solidFill>
                <a:latin typeface="Arial"/>
                <a:cs typeface="Arial"/>
              </a:rPr>
              <a:t>système de santé communautaire </a:t>
            </a:r>
            <a:r>
              <a:rPr lang="fr-FR" sz="3200" dirty="0">
                <a:solidFill>
                  <a:srgbClr val="002060"/>
                </a:solidFill>
                <a:latin typeface="Arial"/>
                <a:cs typeface="Arial"/>
              </a:rPr>
              <a:t>est renforcé par la révision et l'élaboration d'un cadre réglementaire</a:t>
            </a:r>
            <a:endParaRPr lang="fr-FR" sz="3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712788" indent="-457200" defTabSz="914400">
              <a:buFont typeface="Arial"/>
              <a:buChar char="•"/>
              <a:defRPr/>
            </a:pPr>
            <a:endParaRPr sz="3000" dirty="0"/>
          </a:p>
          <a:p>
            <a:pPr marL="342900" indent="-571500" defTabSz="914400">
              <a:buFont typeface="Wingdings"/>
              <a:buChar char="ü"/>
              <a:defRPr/>
            </a:pPr>
            <a:endParaRPr lang="fr-FR" sz="27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ZoneTexte 1"/>
          <p:cNvSpPr txBox="1"/>
          <p:nvPr/>
        </p:nvSpPr>
        <p:spPr bwMode="auto">
          <a:xfrm>
            <a:off x="2261937" y="4395537"/>
            <a:ext cx="118230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7" indent="-457200" defTabSz="914400"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Élaborer une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cartographie des ASC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dans le Wadi Fira, district de Biltine (état des lieux des conditions de travail, formations reçues, etc.) ;</a:t>
            </a:r>
          </a:p>
          <a:p>
            <a:pPr marL="712787" indent="-457200" defTabSz="914400">
              <a:buFont typeface="Arial"/>
              <a:buChar char="•"/>
              <a:defRPr/>
            </a:pPr>
            <a:endParaRPr lang="fr-FR" sz="2400"/>
          </a:p>
          <a:p>
            <a:pPr marL="712788" indent="-457200" defTabSz="914400"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Analyser et réviser la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stratégie nationale de santé communautaire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/DSC (2022) ;</a:t>
            </a:r>
          </a:p>
          <a:p>
            <a:pPr marL="712788" indent="-457200" defTabSz="914400">
              <a:buFont typeface="Arial"/>
              <a:buChar char="•"/>
              <a:defRPr/>
            </a:pPr>
            <a:endParaRPr lang="fr-FR" sz="2400">
              <a:solidFill>
                <a:srgbClr val="000000"/>
              </a:solidFill>
              <a:latin typeface="Arial"/>
            </a:endParaRPr>
          </a:p>
          <a:p>
            <a:pPr marL="712788" indent="-457200" defTabSz="914400">
              <a:buFont typeface="Arial"/>
              <a:buChar char="•"/>
              <a:defRPr/>
            </a:pPr>
            <a:r>
              <a:rPr lang="fr-FR" sz="2400">
                <a:solidFill>
                  <a:srgbClr val="000000"/>
                </a:solidFill>
                <a:latin typeface="Arial"/>
              </a:rPr>
              <a:t>Soutenir l'élaboration d'un </a:t>
            </a:r>
            <a:r>
              <a:rPr lang="fr-FR" sz="2400" b="1">
                <a:solidFill>
                  <a:srgbClr val="000000"/>
                </a:solidFill>
                <a:latin typeface="Arial"/>
              </a:rPr>
              <a:t>texte officiel </a:t>
            </a:r>
            <a:r>
              <a:rPr lang="fr-FR" sz="2400">
                <a:solidFill>
                  <a:srgbClr val="000000"/>
                </a:solidFill>
                <a:latin typeface="Arial"/>
              </a:rPr>
              <a:t>décrivant le statut, rôle, paquet d'activités, curricula de formation, et rémunération des Agents de santé communautaire (ASC) ;</a:t>
            </a:r>
            <a:endParaRPr lang="fr-FR" sz="2400"/>
          </a:p>
          <a:p>
            <a:pPr>
              <a:defRPr/>
            </a:pPr>
            <a:endParaRPr lang="fr-FR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13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282161" y="888046"/>
            <a:ext cx="15227802" cy="1129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lvl="1" indent="0">
              <a:buNone/>
              <a:defRPr/>
            </a:pPr>
            <a:r>
              <a:rPr lang="fr-FR" sz="3600" b="1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OS2 : Améliorer la qualité de la formation initiale et continue des ressources humaines en santé dans 4 régions du Tchad</a:t>
            </a:r>
            <a:endParaRPr/>
          </a:p>
          <a:p>
            <a:pPr marL="228577" marR="0" lvl="0" indent="-457154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Wingdings"/>
              <a:buChar char="§"/>
              <a:defRPr/>
            </a:pPr>
            <a:endParaRPr lang="es-ES" sz="36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228577" marR="0" lvl="0" indent="-457154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Wingdings"/>
              <a:buChar char="§"/>
              <a:defRPr/>
            </a:pPr>
            <a:endParaRPr lang="fr-FR" sz="36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2057423" marR="0" lvl="4" indent="0" defTabSz="91440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</a:endParaRPr>
          </a:p>
        </p:txBody>
      </p:sp>
      <p:sp>
        <p:nvSpPr>
          <p:cNvPr id="5" name="Espace réservé du texte 2"/>
          <p:cNvSpPr txBox="1"/>
          <p:nvPr/>
        </p:nvSpPr>
        <p:spPr bwMode="auto">
          <a:xfrm>
            <a:off x="1276038" y="2483105"/>
            <a:ext cx="13899793" cy="1318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3000" b="1">
                <a:solidFill>
                  <a:srgbClr val="002060"/>
                </a:solidFill>
                <a:latin typeface="Arial"/>
                <a:cs typeface="Arial"/>
              </a:rPr>
              <a:t>Résultat 1/2 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: Les conditions d'apprentissage et de certification des </a:t>
            </a:r>
            <a:r>
              <a:rPr lang="fr-FR" sz="3000" b="1">
                <a:solidFill>
                  <a:srgbClr val="002060"/>
                </a:solidFill>
                <a:latin typeface="Arial"/>
                <a:cs typeface="Arial"/>
              </a:rPr>
              <a:t>trois écoles de santé</a:t>
            </a:r>
            <a:r>
              <a:rPr lang="fr-FR" sz="3000">
                <a:solidFill>
                  <a:srgbClr val="002060"/>
                </a:solidFill>
                <a:latin typeface="Arial"/>
                <a:cs typeface="Arial"/>
              </a:rPr>
              <a:t> du Wadi Fira, du Moyen Chari et du CHU Le Bon Samaritain sont améliorées.</a:t>
            </a:r>
            <a:endParaRPr sz="3000"/>
          </a:p>
        </p:txBody>
      </p:sp>
      <p:sp>
        <p:nvSpPr>
          <p:cNvPr id="2" name="ZoneTexte 1"/>
          <p:cNvSpPr txBox="1"/>
          <p:nvPr/>
        </p:nvSpPr>
        <p:spPr bwMode="auto">
          <a:xfrm>
            <a:off x="2165684" y="4267200"/>
            <a:ext cx="1240054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defTabSz="9144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Réaliser une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évaluation des écoles de santé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du Wadi Fira et du Moyen Chari et de l'école de santé du Bon Samaritain (accréditation système LMD) ;</a:t>
            </a:r>
          </a:p>
          <a:p>
            <a:pPr marL="514350" indent="-514350" defTabSz="9144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Cartographier et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réviser les curricula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des formations initiales des écoles de santé conformément aux exigences du système LMD ;</a:t>
            </a:r>
          </a:p>
          <a:p>
            <a:pPr marL="514350" indent="-514350" defTabSz="9144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fr-FR" sz="2400">
                <a:solidFill>
                  <a:srgbClr val="080808"/>
                </a:solidFill>
                <a:latin typeface="Arial"/>
                <a:cs typeface="Calibri"/>
              </a:rPr>
              <a:t>Intégrer </a:t>
            </a:r>
            <a:r>
              <a:rPr lang="fr-FR" sz="2400" b="1">
                <a:solidFill>
                  <a:srgbClr val="080808"/>
                </a:solidFill>
                <a:latin typeface="Arial"/>
                <a:cs typeface="Calibri"/>
              </a:rPr>
              <a:t>l'approche genre dans les curricula </a:t>
            </a:r>
            <a:r>
              <a:rPr lang="fr-FR" sz="2400">
                <a:solidFill>
                  <a:srgbClr val="080808"/>
                </a:solidFill>
                <a:latin typeface="Arial"/>
                <a:cs typeface="Calibri"/>
              </a:rPr>
              <a:t>des écoles de santé du Moyen Chari, du Wadi Fira et du CHU Bon Samaritain et développer des outils pédagogiques inclusifs et sensibles au genre</a:t>
            </a:r>
            <a:r>
              <a:rPr lang="fr-FR" sz="2400" b="1">
                <a:solidFill>
                  <a:srgbClr val="080808"/>
                </a:solidFill>
                <a:latin typeface="Arial"/>
                <a:cs typeface="Calibri"/>
              </a:rPr>
              <a:t> </a:t>
            </a:r>
            <a:r>
              <a:rPr lang="fr-FR" sz="2400">
                <a:solidFill>
                  <a:srgbClr val="080808"/>
                </a:solidFill>
                <a:latin typeface="Arial"/>
                <a:cs typeface="Calibri"/>
              </a:rPr>
              <a:t>dans les formations de formateurs.trices avec un accent sur la </a:t>
            </a:r>
            <a:r>
              <a:rPr lang="fr-FR" sz="2400" b="1">
                <a:solidFill>
                  <a:srgbClr val="080808"/>
                </a:solidFill>
                <a:latin typeface="Arial"/>
                <a:cs typeface="Calibri"/>
              </a:rPr>
              <a:t>déontologie et l'accueil</a:t>
            </a:r>
            <a:r>
              <a:rPr lang="fr-FR" sz="2400">
                <a:solidFill>
                  <a:srgbClr val="080808"/>
                </a:solidFill>
                <a:latin typeface="Arial"/>
                <a:cs typeface="Calibri"/>
              </a:rPr>
              <a:t> ;</a:t>
            </a:r>
            <a:endParaRPr lang="fr-FR" sz="2400">
              <a:solidFill>
                <a:srgbClr val="080808"/>
              </a:solidFill>
              <a:latin typeface="Arial"/>
            </a:endParaRPr>
          </a:p>
          <a:p>
            <a:pPr marL="514350" indent="-514350" defTabSz="9144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Soutenir la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formation de formateurs en ingénierie pédagogique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et didactique ;</a:t>
            </a:r>
          </a:p>
          <a:p>
            <a:pPr marL="514350" indent="-514350" defTabSz="9144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Renforcer les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plateaux techniques des infrastructures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éducatives des écoles publiques.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14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282161" y="888046"/>
            <a:ext cx="15227802" cy="1283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lvl="1" indent="0">
              <a:buNone/>
              <a:defRPr/>
            </a:pPr>
            <a:r>
              <a:rPr lang="fr-FR" sz="3600" b="1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OS2 : Améliorer la qualité de la formation initiale et continue des ressources humaines en santé dans 4 régions du Tchad</a:t>
            </a:r>
            <a:endParaRPr/>
          </a:p>
          <a:p>
            <a:pPr marL="2057423" marR="0" lvl="4" indent="0" algn="l" defTabSz="91440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3600" b="0" i="0" u="none" strike="noStrike" cap="none" spc="0">
              <a:ln>
                <a:noFill/>
              </a:ln>
              <a:solidFill>
                <a:srgbClr val="3C3D3B"/>
              </a:solidFill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3600" b="0" i="0" u="none" strike="noStrike" cap="none" spc="0">
              <a:ln>
                <a:noFill/>
              </a:ln>
              <a:solidFill>
                <a:srgbClr val="3C3D3B"/>
              </a:solidFill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3600" b="0" i="0" u="none" strike="noStrike" cap="none" spc="0">
              <a:ln>
                <a:noFill/>
              </a:ln>
              <a:solidFill>
                <a:srgbClr val="3C3D3B"/>
              </a:solidFill>
            </a:endParaRPr>
          </a:p>
        </p:txBody>
      </p:sp>
      <p:sp>
        <p:nvSpPr>
          <p:cNvPr id="5" name="Espace réservé du texte 2"/>
          <p:cNvSpPr txBox="1"/>
          <p:nvPr/>
        </p:nvSpPr>
        <p:spPr bwMode="auto">
          <a:xfrm>
            <a:off x="1235465" y="2373461"/>
            <a:ext cx="6609125" cy="578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3200" b="1">
                <a:solidFill>
                  <a:srgbClr val="002060"/>
                </a:solidFill>
                <a:latin typeface="Arial"/>
                <a:cs typeface="Arial"/>
              </a:rPr>
              <a:t>Résultat 1/2 (cont.) </a:t>
            </a:r>
            <a:endParaRPr sz="3200" b="1"/>
          </a:p>
        </p:txBody>
      </p:sp>
      <p:sp>
        <p:nvSpPr>
          <p:cNvPr id="2" name="ZoneTexte 1"/>
          <p:cNvSpPr txBox="1"/>
          <p:nvPr/>
        </p:nvSpPr>
        <p:spPr bwMode="auto">
          <a:xfrm>
            <a:off x="2161009" y="3314091"/>
            <a:ext cx="12020213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indent="-514350" defTabSz="9144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C3D3B"/>
              </a:buClr>
              <a:buSzPts val="2800"/>
              <a:buFont typeface="+mj-lt"/>
              <a:buAutoNum type="arabicPeriod" startAt="6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Réaliser une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analyse approfondie des déterminants sociaux liés aux VBG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en milieu scolaire,    universitaire et au sein des structures de santé dans les provinces ciblées par le projet</a:t>
            </a:r>
            <a:endParaRPr/>
          </a:p>
          <a:p>
            <a:pPr marL="514350" marR="0" indent="-514350" defTabSz="9144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C3D3B"/>
              </a:buClr>
              <a:buSzPts val="2800"/>
              <a:buFont typeface="+mj-lt"/>
              <a:buAutoNum type="arabicPeriod" startAt="6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Mettre en place des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mesures de sensibilisation et de prévention des VBG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 et accompagner la mise en place d’espaces de counselling</a:t>
            </a:r>
          </a:p>
          <a:p>
            <a:pPr marL="514350" marR="0" indent="-514350" defTabSz="9144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C3D3B"/>
              </a:buClr>
              <a:buSzPts val="2800"/>
              <a:buFont typeface="+mj-lt"/>
              <a:buAutoNum type="arabicPeriod" startAt="6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Prise en charge des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frais de stage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pour 600 étudiants et étudiantes, et formation des enseignants ;</a:t>
            </a:r>
            <a:endParaRPr lang="fr-FR" sz="2400">
              <a:solidFill>
                <a:srgbClr val="080808"/>
              </a:solidFill>
            </a:endParaRPr>
          </a:p>
          <a:p>
            <a:pPr marL="514350" marR="0" indent="-514350" defTabSz="9144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C3D3B"/>
              </a:buClr>
              <a:buSzPts val="2800"/>
              <a:buFont typeface="+mj-lt"/>
              <a:buAutoNum type="arabicPeriod" startAt="6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Soutenir l'organisation d'une session de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passation de l'examen national de certification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 (ENC) des quatre écoles provinciales et de l'école de N’Djamena (100 % de participation la première année, 75 % la 2ème, 50 % la 3ème et 25 % la dernière) ;</a:t>
            </a:r>
            <a:endParaRPr lang="fr-FR" sz="2400"/>
          </a:p>
          <a:p>
            <a:pPr marL="514350" marR="0" indent="-514350" defTabSz="9144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3C3D3B"/>
              </a:buClr>
              <a:buSzPts val="2800"/>
              <a:buFont typeface="+mj-lt"/>
              <a:buAutoNum type="arabicPeriod" startAt="6"/>
              <a:defRPr/>
            </a:pPr>
            <a:r>
              <a:rPr lang="fr-FR" sz="2400">
                <a:solidFill>
                  <a:srgbClr val="080808"/>
                </a:solidFill>
                <a:latin typeface="Arial"/>
              </a:rPr>
              <a:t>Formation continue: création de deux formations pour le personnel infirmier IDE</a:t>
            </a:r>
            <a:r>
              <a:rPr lang="fr-FR" sz="2400">
                <a:solidFill>
                  <a:srgbClr val="080808"/>
                </a:solidFill>
                <a:highlight>
                  <a:srgbClr val="FFFFFF"/>
                </a:highlight>
                <a:latin typeface="Arial"/>
              </a:rPr>
              <a:t> en </a:t>
            </a:r>
            <a:r>
              <a:rPr lang="fr-FR" sz="2400" b="1">
                <a:solidFill>
                  <a:srgbClr val="080808"/>
                </a:solidFill>
                <a:highlight>
                  <a:srgbClr val="FFFFFF"/>
                </a:highlight>
                <a:latin typeface="Arial"/>
              </a:rPr>
              <a:t>1) affections  gynéco-obstétrical</a:t>
            </a:r>
            <a:r>
              <a:rPr lang="fr-FR" sz="2400">
                <a:solidFill>
                  <a:srgbClr val="080808"/>
                </a:solidFill>
                <a:highlight>
                  <a:srgbClr val="FFFFFF"/>
                </a:highlight>
                <a:latin typeface="Arial"/>
              </a:rPr>
              <a:t> et 2) prise en charge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de la </a:t>
            </a:r>
            <a:r>
              <a:rPr lang="fr-FR" sz="2400" b="1">
                <a:solidFill>
                  <a:srgbClr val="080808"/>
                </a:solidFill>
                <a:latin typeface="Arial"/>
              </a:rPr>
              <a:t>malnutrition aigüe </a:t>
            </a:r>
            <a:r>
              <a:rPr lang="fr-FR" sz="2400" b="1">
                <a:solidFill>
                  <a:srgbClr val="080808"/>
                </a:solidFill>
                <a:highlight>
                  <a:srgbClr val="FFFFFF"/>
                </a:highlight>
                <a:latin typeface="Arial"/>
              </a:rPr>
              <a:t>sévère </a:t>
            </a:r>
            <a:r>
              <a:rPr lang="fr-FR" sz="2400">
                <a:solidFill>
                  <a:srgbClr val="080808"/>
                </a:solidFill>
                <a:highlight>
                  <a:srgbClr val="FFFFFF"/>
                </a:highlight>
                <a:latin typeface="Arial"/>
              </a:rPr>
              <a:t>pour les enfants de moins </a:t>
            </a:r>
            <a:r>
              <a:rPr lang="fr-FR" sz="2400">
                <a:solidFill>
                  <a:srgbClr val="080808"/>
                </a:solidFill>
                <a:latin typeface="Arial"/>
              </a:rPr>
              <a:t>de 5 ans.</a:t>
            </a:r>
            <a:endParaRPr lang="fr-FR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 dirty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15</a:t>
            </a:fld>
            <a:endParaRPr lang="fr-FR" sz="1200" b="0" i="0" u="none" strike="noStrike" cap="none" spc="0" dirty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5" name="Espace réservé du texte 2"/>
          <p:cNvSpPr txBox="1"/>
          <p:nvPr/>
        </p:nvSpPr>
        <p:spPr bwMode="auto">
          <a:xfrm>
            <a:off x="1008968" y="2417955"/>
            <a:ext cx="13541889" cy="842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  <a:cs typeface="Arial"/>
              </a:rPr>
              <a:t>Résultat 2/2 </a:t>
            </a:r>
            <a:r>
              <a:rPr lang="fr-FR" sz="28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  <a:cs typeface="Arial"/>
              </a:rPr>
              <a:t>: Les formations initiales et continues des 3 facultés de médecine sont renforcées et de </a:t>
            </a:r>
            <a:r>
              <a:rPr lang="fr-FR" sz="28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  <a:cs typeface="Arial"/>
              </a:rPr>
              <a:t>nouvelles filières de spécialisation </a:t>
            </a:r>
            <a:r>
              <a:rPr lang="fr-FR" sz="2800" b="0" i="0" u="none" strike="noStrike" cap="none" spc="0">
                <a:ln>
                  <a:noFill/>
                </a:ln>
                <a:solidFill>
                  <a:srgbClr val="002060"/>
                </a:solidFill>
                <a:latin typeface="Arial"/>
                <a:cs typeface="Arial"/>
              </a:rPr>
              <a:t>sont créées.</a:t>
            </a:r>
          </a:p>
        </p:txBody>
      </p:sp>
      <p:sp>
        <p:nvSpPr>
          <p:cNvPr id="7" name="Espace réservé du texte 2"/>
          <p:cNvSpPr txBox="1"/>
          <p:nvPr/>
        </p:nvSpPr>
        <p:spPr bwMode="auto">
          <a:xfrm>
            <a:off x="128337" y="1145614"/>
            <a:ext cx="13579061" cy="1117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lvl="1" indent="0">
              <a:buNone/>
              <a:defRPr/>
            </a:pPr>
            <a:r>
              <a:rPr lang="fr-FR" sz="3200" b="1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OS2 : Améliorer la qualité de la formation initiale et continue des ressources humaines en santé dans 4 régions du Tchad</a:t>
            </a:r>
            <a:endParaRPr lang="fr-FR" sz="3600" b="0" i="0" u="none" strike="noStrike" cap="none" spc="0">
              <a:ln>
                <a:noFill/>
              </a:ln>
              <a:solidFill>
                <a:schemeClr val="accent2">
                  <a:lumMod val="50000"/>
                </a:schemeClr>
              </a:solidFill>
            </a:endParaRPr>
          </a:p>
          <a:p>
            <a:pPr marL="0" marR="0" lvl="0" indent="-22860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3600" b="0" i="0" u="none" strike="noStrike" cap="none" spc="0">
              <a:ln>
                <a:noFill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 bwMode="auto">
          <a:xfrm>
            <a:off x="1217517" y="3731127"/>
            <a:ext cx="7289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4023" marR="0" lvl="0" indent="-394023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AutoNum type="arabicPeriod"/>
              <a:defRPr/>
            </a:pPr>
            <a:r>
              <a:rPr lang="fr-FR" sz="2400" dirty="0">
                <a:solidFill>
                  <a:srgbClr val="080808"/>
                </a:solidFill>
                <a:latin typeface="Arial"/>
              </a:rPr>
              <a:t>Soutenir le </a:t>
            </a:r>
            <a:r>
              <a:rPr lang="fr-FR" sz="2400" b="1" dirty="0">
                <a:solidFill>
                  <a:srgbClr val="080808"/>
                </a:solidFill>
                <a:latin typeface="Arial"/>
              </a:rPr>
              <a:t>système de quotas pour l'intégration des femmes </a:t>
            </a:r>
            <a:r>
              <a:rPr lang="fr-FR" sz="2400" dirty="0">
                <a:solidFill>
                  <a:srgbClr val="080808"/>
                </a:solidFill>
                <a:latin typeface="Arial"/>
              </a:rPr>
              <a:t>dans les formations initiales des trois facultés de médecine du pays ;</a:t>
            </a:r>
            <a:endParaRPr dirty="0"/>
          </a:p>
          <a:p>
            <a:pPr lvl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400" dirty="0">
              <a:solidFill>
                <a:srgbClr val="080808"/>
              </a:solidFill>
              <a:latin typeface="Arial"/>
            </a:endParaRPr>
          </a:p>
          <a:p>
            <a:pPr marL="360000" marR="0" lvl="0" indent="-5886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080808"/>
                </a:solidFill>
                <a:latin typeface="Arial"/>
              </a:rPr>
              <a:t>2. Appui au </a:t>
            </a:r>
            <a:r>
              <a:rPr lang="fr-FR" sz="2400" b="1" dirty="0">
                <a:solidFill>
                  <a:srgbClr val="080808"/>
                </a:solidFill>
                <a:latin typeface="Arial"/>
              </a:rPr>
              <a:t>DES Pédiatrie </a:t>
            </a:r>
            <a:r>
              <a:rPr lang="fr-FR" sz="2400" dirty="0">
                <a:solidFill>
                  <a:srgbClr val="080808"/>
                </a:solidFill>
                <a:latin typeface="Arial"/>
              </a:rPr>
              <a:t>de l'université de N'Djamena (missions des professeurs de rang magistral, bourses aux    étudiant.es, équipement pédagogique, agrégation de deux médecins) ;</a:t>
            </a:r>
            <a:endParaRPr dirty="0"/>
          </a:p>
          <a:p>
            <a:pPr marL="450000" marR="0" lvl="2" indent="-249237" defTabSz="914400">
              <a:lnSpc>
                <a:spcPct val="100000"/>
              </a:lnSpc>
              <a:spcBef>
                <a:spcPts val="0"/>
              </a:spcBef>
              <a:buClr>
                <a:srgbClr val="3C3D3B"/>
              </a:buClr>
              <a:buSzPts val="2800"/>
              <a:defRPr/>
            </a:pPr>
            <a:endParaRPr lang="fr-FR" sz="2400" dirty="0">
              <a:solidFill>
                <a:srgbClr val="080808"/>
              </a:solidFill>
              <a:latin typeface="Arial"/>
            </a:endParaRPr>
          </a:p>
          <a:p>
            <a:pPr marL="0" marR="0" lvl="2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r>
              <a:rPr lang="fr-FR" sz="2400" dirty="0">
                <a:solidFill>
                  <a:srgbClr val="080808"/>
                </a:solidFill>
                <a:latin typeface="Arial"/>
              </a:rPr>
              <a:t>3. Appui au </a:t>
            </a:r>
            <a:r>
              <a:rPr lang="fr-FR" sz="2400" b="1" dirty="0">
                <a:solidFill>
                  <a:srgbClr val="080808"/>
                </a:solidFill>
                <a:latin typeface="Arial"/>
              </a:rPr>
              <a:t>DES Gynécologie-Obstétrique </a:t>
            </a:r>
            <a:r>
              <a:rPr lang="fr-FR" sz="2400" dirty="0">
                <a:solidFill>
                  <a:srgbClr val="080808"/>
                </a:solidFill>
                <a:latin typeface="Arial"/>
              </a:rPr>
              <a:t>de l'université de N'Djamena ;</a:t>
            </a:r>
          </a:p>
        </p:txBody>
      </p:sp>
      <p:sp>
        <p:nvSpPr>
          <p:cNvPr id="6" name="ZoneTexte 5"/>
          <p:cNvSpPr txBox="1"/>
          <p:nvPr/>
        </p:nvSpPr>
        <p:spPr bwMode="auto">
          <a:xfrm>
            <a:off x="8830702" y="3455939"/>
            <a:ext cx="679574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2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r>
              <a:rPr lang="fr-FR" sz="2400" dirty="0">
                <a:solidFill>
                  <a:srgbClr val="080808"/>
                </a:solidFill>
                <a:latin typeface="Arial"/>
              </a:rPr>
              <a:t>4. Soutenir la création d'un </a:t>
            </a:r>
            <a:r>
              <a:rPr lang="fr-FR" sz="2400" b="1" dirty="0">
                <a:solidFill>
                  <a:srgbClr val="080808"/>
                </a:solidFill>
                <a:latin typeface="Arial"/>
              </a:rPr>
              <a:t>DES anesthésie-réanimation </a:t>
            </a:r>
            <a:r>
              <a:rPr lang="fr-FR" sz="2400" dirty="0">
                <a:solidFill>
                  <a:srgbClr val="080808"/>
                </a:solidFill>
                <a:latin typeface="Arial"/>
              </a:rPr>
              <a:t>à N'Djamena ;</a:t>
            </a:r>
            <a:endParaRPr dirty="0"/>
          </a:p>
          <a:p>
            <a:pPr marL="200761" marR="0" lvl="2" indent="0" defTabSz="914400">
              <a:lnSpc>
                <a:spcPct val="100000"/>
              </a:lnSpc>
              <a:spcBef>
                <a:spcPts val="0"/>
              </a:spcBef>
              <a:buClr>
                <a:srgbClr val="3C3D3B"/>
              </a:buClr>
              <a:buSzPts val="2800"/>
              <a:buFont typeface="Arial"/>
              <a:buNone/>
              <a:defRPr/>
            </a:pPr>
            <a:endParaRPr lang="fr-FR" sz="2400" dirty="0">
              <a:solidFill>
                <a:srgbClr val="080808"/>
              </a:solidFill>
              <a:latin typeface="Arial"/>
            </a:endParaRPr>
          </a:p>
          <a:p>
            <a:pPr marL="0" marR="0" lvl="2" indent="0" defTabSz="914400">
              <a:lnSpc>
                <a:spcPct val="100000"/>
              </a:lnSpc>
              <a:spcBef>
                <a:spcPts val="0"/>
              </a:spcBef>
              <a:buClr>
                <a:srgbClr val="3C3D3B"/>
              </a:buClr>
              <a:buSzPts val="2800"/>
              <a:buFont typeface="Arial"/>
              <a:buNone/>
              <a:defRPr/>
            </a:pPr>
            <a:r>
              <a:rPr lang="fr-FR" sz="2400" dirty="0">
                <a:solidFill>
                  <a:srgbClr val="080808"/>
                </a:solidFill>
                <a:latin typeface="Arial"/>
              </a:rPr>
              <a:t>5. Création de </a:t>
            </a:r>
            <a:r>
              <a:rPr lang="fr-FR" sz="2400" b="1" dirty="0">
                <a:solidFill>
                  <a:srgbClr val="080808"/>
                </a:solidFill>
                <a:latin typeface="Arial"/>
              </a:rPr>
              <a:t>deux diplômes Interuniversitaires </a:t>
            </a:r>
            <a:r>
              <a:rPr lang="fr-FR" sz="2400" dirty="0">
                <a:solidFill>
                  <a:srgbClr val="080808"/>
                </a:solidFill>
                <a:latin typeface="Arial"/>
              </a:rPr>
              <a:t>au CHU du Bon Samaritain : </a:t>
            </a:r>
            <a:endParaRPr dirty="0"/>
          </a:p>
          <a:p>
            <a:pPr marL="900000" marR="0" lvl="4" indent="-317499" algn="just" defTabSz="914400">
              <a:lnSpc>
                <a:spcPct val="100000"/>
              </a:lnSpc>
              <a:spcBef>
                <a:spcPts val="0"/>
              </a:spcBef>
              <a:buClr>
                <a:srgbClr val="3C3D3B"/>
              </a:buClr>
              <a:buSzPts val="2800"/>
              <a:buFont typeface="Arial"/>
              <a:buChar char="–"/>
              <a:defRPr/>
            </a:pPr>
            <a:r>
              <a:rPr lang="fr-FR" sz="2400" b="1" dirty="0">
                <a:solidFill>
                  <a:srgbClr val="000000"/>
                </a:solidFill>
                <a:latin typeface="+mn-ea"/>
              </a:rPr>
              <a:t>Prévention</a:t>
            </a:r>
            <a:r>
              <a:rPr lang="fr-FR" sz="2400" dirty="0">
                <a:solidFill>
                  <a:srgbClr val="000000"/>
                </a:solidFill>
                <a:latin typeface="+mn-ea"/>
              </a:rPr>
              <a:t> et suivi des </a:t>
            </a:r>
            <a:r>
              <a:rPr lang="fr-FR" sz="2400" b="1" dirty="0">
                <a:solidFill>
                  <a:srgbClr val="000000"/>
                </a:solidFill>
                <a:latin typeface="+mn-ea"/>
              </a:rPr>
              <a:t>infections transmissibles</a:t>
            </a:r>
            <a:r>
              <a:rPr lang="fr-FR" sz="2400" dirty="0">
                <a:solidFill>
                  <a:srgbClr val="000000"/>
                </a:solidFill>
                <a:latin typeface="+mn-ea"/>
              </a:rPr>
              <a:t> (mère-enfant des HBV/HBC, VIH et HPV et autres agents pathogènes endémiques au Tchad</a:t>
            </a:r>
            <a:r>
              <a:rPr lang="fr-FR" sz="2800" dirty="0">
                <a:solidFill>
                  <a:srgbClr val="000000"/>
                </a:solidFill>
                <a:latin typeface="+mn-ea"/>
              </a:rPr>
              <a:t>;</a:t>
            </a:r>
          </a:p>
          <a:p>
            <a:pPr marL="900000" marR="0" lvl="4" indent="-317499" algn="just" defTabSz="914400">
              <a:lnSpc>
                <a:spcPct val="100000"/>
              </a:lnSpc>
              <a:spcBef>
                <a:spcPts val="0"/>
              </a:spcBef>
              <a:buClr>
                <a:srgbClr val="3C3D3B"/>
              </a:buClr>
              <a:buSzPts val="2800"/>
              <a:buFont typeface="Arial"/>
              <a:buChar char="–"/>
              <a:defRPr/>
            </a:pPr>
            <a:r>
              <a:rPr lang="fr-FR" sz="2400" b="1" dirty="0">
                <a:solidFill>
                  <a:srgbClr val="000000"/>
                </a:solidFill>
                <a:latin typeface="+mn-ea"/>
              </a:rPr>
              <a:t>Hypertension</a:t>
            </a:r>
            <a:r>
              <a:rPr lang="fr-FR" sz="2400" dirty="0">
                <a:solidFill>
                  <a:srgbClr val="000000"/>
                </a:solidFill>
                <a:latin typeface="+mn-ea"/>
              </a:rPr>
              <a:t> facteur de risque (diabète) et risque </a:t>
            </a:r>
            <a:r>
              <a:rPr lang="fr-FR" sz="2400" b="1" dirty="0">
                <a:solidFill>
                  <a:srgbClr val="000000"/>
                </a:solidFill>
                <a:latin typeface="+mn-ea"/>
              </a:rPr>
              <a:t>cardiovasculaire</a:t>
            </a:r>
            <a:r>
              <a:rPr lang="fr-FR" sz="2400" dirty="0">
                <a:solidFill>
                  <a:srgbClr val="000000"/>
                </a:solidFill>
                <a:latin typeface="+mn-ea"/>
              </a:rPr>
              <a:t> et </a:t>
            </a:r>
            <a:r>
              <a:rPr lang="fr-FR" sz="2400" b="1" dirty="0">
                <a:solidFill>
                  <a:srgbClr val="000000"/>
                </a:solidFill>
                <a:latin typeface="+mn-ea"/>
              </a:rPr>
              <a:t>rénal.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450000" marR="0" lvl="2" indent="-45000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r>
              <a:rPr lang="fr-FR" sz="2400" dirty="0">
                <a:solidFill>
                  <a:srgbClr val="000000"/>
                </a:solidFill>
                <a:latin typeface="Arial"/>
              </a:rPr>
              <a:t>6. Appuyer le développement d'une formation en </a:t>
            </a:r>
            <a:r>
              <a:rPr lang="fr-FR" sz="2400" b="1" dirty="0">
                <a:solidFill>
                  <a:srgbClr val="000000"/>
                </a:solidFill>
                <a:latin typeface="Arial"/>
              </a:rPr>
              <a:t>médecine d'urgence 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en préfiguration à la   création d'un service SAMU à N'Djamena.</a:t>
            </a:r>
            <a:endParaRPr lang="fr-FR" sz="2700" b="1" dirty="0">
              <a:solidFill>
                <a:srgbClr val="000000"/>
              </a:solidFill>
              <a:cs typeface="Calibri"/>
            </a:endParaRPr>
          </a:p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94410650" name="Tableau 4944106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0429810"/>
              </p:ext>
            </p:extLst>
          </p:nvPr>
        </p:nvGraphicFramePr>
        <p:xfrm>
          <a:off x="2538735" y="2670629"/>
          <a:ext cx="11617448" cy="5698612"/>
        </p:xfrm>
        <a:graphic>
          <a:graphicData uri="http://schemas.openxmlformats.org/drawingml/2006/table">
            <a:tbl>
              <a:tblPr firstRow="1" firstCol="1" bandRow="1"/>
              <a:tblGrid>
                <a:gridCol w="7961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0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204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28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Porteur</a:t>
                      </a:r>
                      <a:r>
                        <a:rPr sz="2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</a:t>
                      </a:r>
                      <a:r>
                        <a:rPr sz="28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Partenaires</a:t>
                      </a:r>
                      <a:r>
                        <a:rPr sz="2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et </a:t>
                      </a:r>
                      <a:r>
                        <a:rPr sz="28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Bailleur</a:t>
                      </a:r>
                      <a:endParaRPr sz="28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</a:t>
                      </a:r>
                      <a:endParaRPr lang="fr-FR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fr-FR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(EUR)</a:t>
                      </a:r>
                      <a:endParaRPr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% du total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204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24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Porteur</a:t>
                      </a: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principal </a:t>
                      </a:r>
                      <a:r>
                        <a:rPr lang="fr-FR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UGP du MSP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(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qui 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transite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par 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l'UGP</a:t>
                      </a:r>
                      <a:r>
                        <a:rPr lang="fr-FR"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4,91 M 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70,2%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812">
                <a:tc>
                  <a:txBody>
                    <a:bodyPr/>
                    <a:lstStyle/>
                    <a:p>
                      <a:pPr lvl="1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Directions du MSP (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dont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DRH, DSIS et DSC) et UGP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2,19 M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31,3 %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829">
                <a:tc>
                  <a:txBody>
                    <a:bodyPr/>
                    <a:lstStyle/>
                    <a:p>
                      <a:pPr lvl="1">
                        <a:defRPr/>
                      </a:pP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Université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de N’Djamena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1,30 M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18,9 %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204">
                <a:tc>
                  <a:txBody>
                    <a:bodyPr/>
                    <a:lstStyle/>
                    <a:p>
                      <a:pPr lvl="1">
                        <a:defRPr/>
                      </a:pP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Ecole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Nationale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des Agents 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Sanitaires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et </a:t>
                      </a:r>
                      <a:r>
                        <a:rPr sz="24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Sociaux</a:t>
                      </a: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(ENASS)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603 k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8,6 %</a:t>
                      </a:r>
                      <a:endParaRPr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208">
                <a:tc>
                  <a:txBody>
                    <a:bodyPr/>
                    <a:lstStyle/>
                    <a:p>
                      <a:pPr lvl="1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CHU Le Bon Samaritain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791 k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11,3 %</a:t>
                      </a:r>
                      <a:endParaRPr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05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24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Bailleur</a:t>
                      </a:r>
                      <a:endParaRPr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240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2336">
                <a:tc>
                  <a:txBody>
                    <a:bodyPr/>
                    <a:lstStyle/>
                    <a:p>
                      <a:pPr lvl="1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Expertise France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2,08 M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29,8%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5759"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Grand Total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7,00 M</a:t>
                      </a:r>
                    </a:p>
                  </a:txBody>
                  <a:tcPr>
                    <a:lnL w="12699" algn="ctr">
                      <a:solidFill>
                        <a:srgbClr val="253375"/>
                      </a:solidFill>
                    </a:lnL>
                    <a:lnR w="12699" algn="ctr">
                      <a:solidFill>
                        <a:srgbClr val="253375"/>
                      </a:solidFill>
                    </a:lnR>
                    <a:lnT w="12699" algn="ctr">
                      <a:solidFill>
                        <a:srgbClr val="253375"/>
                      </a:solidFill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100%</a:t>
                      </a:r>
                    </a:p>
                  </a:txBody>
                  <a:tcPr>
                    <a:lnL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rgbClr val="253375"/>
                      </a:solidFill>
                    </a:lnR>
                    <a:lnT w="12699" cap="flat" cmpd="sng" algn="ctr">
                      <a:solidFill>
                        <a:srgbClr val="2533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rgbClr val="253375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Espace réservé du texte 2"/>
          <p:cNvSpPr txBox="1"/>
          <p:nvPr/>
        </p:nvSpPr>
        <p:spPr bwMode="auto">
          <a:xfrm>
            <a:off x="733558" y="1403625"/>
            <a:ext cx="15227802" cy="82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0" defTabSz="128006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Arial"/>
              <a:buNone/>
              <a:defRPr sz="4000" b="1" i="0" u="none" strike="noStrike" cap="all">
                <a:latin typeface="Arial"/>
                <a:ea typeface="+mj-ea"/>
                <a:cs typeface="Arial"/>
              </a:defRPr>
            </a:lvl1pPr>
            <a:lvl2pPr marL="539946" marR="0" lvl="1" indent="-251975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514577" marR="0" lvl="4" indent="-457154" defTabSz="91440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r>
              <a:rPr lang="fr-FR" dirty="0"/>
              <a:t>Budget simplifié</a:t>
            </a:r>
            <a:endParaRPr dirty="0"/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6334906" y="9037902"/>
            <a:ext cx="10220547" cy="511175"/>
          </a:xfrm>
        </p:spPr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 dirty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- 11</a:t>
            </a:r>
          </a:p>
        </p:txBody>
      </p:sp>
    </p:spTree>
    <p:extLst>
      <p:ext uri="{BB962C8B-B14F-4D97-AF65-F5344CB8AC3E}">
        <p14:creationId xmlns:p14="http://schemas.microsoft.com/office/powerpoint/2010/main" val="1198442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17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2144415" y="2197098"/>
            <a:ext cx="12319001" cy="7057769"/>
          </a:xfrm>
          <a:prstGeom prst="rect">
            <a:avLst/>
          </a:prstGeom>
          <a:solidFill>
            <a:srgbClr val="EFF9FF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/>
          <a:p>
            <a:pPr indent="0">
              <a:buNone/>
              <a:defRPr/>
            </a:pPr>
            <a:r>
              <a:rPr lang="fr-FR" sz="3600" b="1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Équipe UGP</a:t>
            </a:r>
            <a:endParaRPr sz="3600" b="1">
              <a:solidFill>
                <a:srgbClr val="000000"/>
              </a:solidFill>
            </a:endParaRPr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Chargé.e de projet (100 %)</a:t>
            </a:r>
            <a:endParaRPr sz="3600"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Chargé.e </a:t>
            </a:r>
            <a:r>
              <a:rPr lang="fr-FR" sz="3600" b="0">
                <a:solidFill>
                  <a:srgbClr val="000000"/>
                </a:solidFill>
              </a:rPr>
              <a:t>suivi/évaluation (100 %)</a:t>
            </a:r>
            <a:endParaRPr sz="3600"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>
                <a:solidFill>
                  <a:srgbClr val="000000"/>
                </a:solidFill>
              </a:rPr>
              <a:t>RAF (50 %)</a:t>
            </a:r>
            <a:endParaRPr sz="3600"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>
                <a:solidFill>
                  <a:srgbClr val="000000"/>
                </a:solidFill>
              </a:rPr>
              <a:t>Comptable (100 %)</a:t>
            </a:r>
            <a:endParaRPr sz="3600"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Chargé.e passation de </a:t>
            </a:r>
            <a:r>
              <a:rPr lang="fr-FR" sz="3600" b="0">
                <a:solidFill>
                  <a:srgbClr val="000000"/>
                </a:solidFill>
              </a:rPr>
              <a:t>marchés (50 %)</a:t>
            </a:r>
            <a:endParaRPr sz="3600"/>
          </a:p>
          <a:p>
            <a:pPr indent="0">
              <a:buNone/>
              <a:defRPr/>
            </a:pPr>
            <a:endParaRPr lang="es-ES" sz="3600" b="1">
              <a:solidFill>
                <a:srgbClr val="000000"/>
              </a:solidFill>
            </a:endParaRPr>
          </a:p>
          <a:p>
            <a:pPr indent="0">
              <a:buNone/>
              <a:defRPr/>
            </a:pPr>
            <a:r>
              <a:rPr lang="es-ES" sz="3600" b="1">
                <a:solidFill>
                  <a:srgbClr val="000000"/>
                </a:solidFill>
              </a:rPr>
              <a:t>Équipe Expertise France </a:t>
            </a:r>
            <a:endParaRPr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>
                <a:solidFill>
                  <a:srgbClr val="000000"/>
                </a:solidFill>
              </a:rPr>
              <a:t>Coordination AT RHS en appui UGP</a:t>
            </a:r>
            <a:endParaRPr/>
          </a:p>
          <a:p>
            <a:pPr marL="1168400" lvl="1" indent="-742950">
              <a:buFont typeface="+mj-lt"/>
              <a:buAutoNum type="arabicPeriod"/>
              <a:defRPr/>
            </a:pPr>
            <a:r>
              <a:rPr lang="fr-FR" sz="3600" b="0">
                <a:solidFill>
                  <a:srgbClr val="000000"/>
                </a:solidFill>
              </a:rPr>
              <a:t>Déploiement d’assistances techniques : Expert.e RHS à la DRH et expertise perlée  </a:t>
            </a:r>
            <a:endParaRPr/>
          </a:p>
          <a:p>
            <a:pPr marL="768523" lvl="1" indent="-457154">
              <a:buFont typeface="Wingdings"/>
              <a:buChar char="§"/>
              <a:defRPr/>
            </a:pPr>
            <a:endParaRPr lang="fr-FR" sz="3600" b="1">
              <a:solidFill>
                <a:srgbClr val="000000"/>
              </a:solidFill>
            </a:endParaRPr>
          </a:p>
          <a:p>
            <a:pPr>
              <a:defRPr/>
            </a:pPr>
            <a:endParaRPr lang="fr-FR"/>
          </a:p>
        </p:txBody>
      </p:sp>
      <p:sp>
        <p:nvSpPr>
          <p:cNvPr id="5" name="Espace réservé du texte 2"/>
          <p:cNvSpPr txBox="1"/>
          <p:nvPr/>
        </p:nvSpPr>
        <p:spPr bwMode="auto">
          <a:xfrm>
            <a:off x="690015" y="1371599"/>
            <a:ext cx="15227802" cy="82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0" defTabSz="128006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Arial"/>
              <a:buNone/>
              <a:defRPr sz="4000" b="1" i="0" u="none" strike="noStrike" cap="all">
                <a:latin typeface="Arial"/>
                <a:ea typeface="+mj-ea"/>
                <a:cs typeface="Arial"/>
              </a:defRPr>
            </a:lvl1pPr>
            <a:lvl2pPr marL="539946" marR="0" lvl="1" indent="-251975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514577" marR="0" lvl="4" indent="-457154" defTabSz="91440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r>
              <a:rPr lang="fr-FR"/>
              <a:t>Ressources humaines du projet</a:t>
            </a:r>
            <a:endParaRPr/>
          </a:p>
          <a:p>
            <a:pPr>
              <a:defRPr/>
            </a:pPr>
            <a:endParaRPr lang="es-ES"/>
          </a:p>
          <a:p>
            <a:pPr>
              <a:defRPr/>
            </a:pPr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0620073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C10D3A-AD6E-DEEC-6088-48FF4D34F5D0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CECEAAAE-0244-E6F9-5E30-DEED1BE6D66D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18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539715110" name="Espace réservé du texte 2"/>
          <p:cNvSpPr txBox="1"/>
          <p:nvPr/>
        </p:nvSpPr>
        <p:spPr bwMode="auto">
          <a:xfrm>
            <a:off x="839531" y="2007260"/>
            <a:ext cx="15440266" cy="6608532"/>
          </a:xfrm>
          <a:prstGeom prst="rect">
            <a:avLst/>
          </a:prstGeom>
          <a:noFill/>
          <a:ln>
            <a:noFill/>
          </a:ln>
        </p:spPr>
        <p:txBody>
          <a:bodyPr spcFirstLastPara="1" vertOverflow="overflow" horzOverflow="overflow" vert="horz" wrap="square" lIns="91422" tIns="45695" rIns="91422" bIns="45695" numCol="1" spcCol="0" rtlCol="0" fromWordArt="0" anchor="t" anchorCtr="0" forceAA="0" compatLnSpc="0">
            <a:normAutofit fontScale="975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3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7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498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4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b="0" i="0" u="none" strike="noStrike" cap="none" spc="0">
                <a:solidFill>
                  <a:schemeClr val="tx1"/>
                </a:solidFill>
                <a:latin typeface="Segoe UI"/>
                <a:ea typeface="Arial"/>
                <a:cs typeface="Segoe UI"/>
              </a:rPr>
              <a:t>Merci de votre attention.</a:t>
            </a:r>
            <a:endParaRPr sz="4800" b="0" i="0" u="none" strike="noStrike" cap="none" spc="0">
              <a:solidFill>
                <a:schemeClr val="tx1"/>
              </a:solidFill>
              <a:latin typeface="Segoe UI"/>
              <a:ea typeface="Arial"/>
              <a:cs typeface="Segoe UI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</a:t>
            </a:r>
            <a:endParaRPr lang="en-US" sz="36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253537" indent="-48213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AutoNum type="arabicPeriod"/>
              <a:defRPr/>
            </a:pPr>
            <a:endParaRPr lang="en-US" sz="36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sz="24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805108" y="4550084"/>
            <a:ext cx="3477110" cy="357237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026399" y="4947961"/>
            <a:ext cx="5050971" cy="25859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>
              <a:defRPr/>
            </a:pPr>
            <a:fld id="{BBC42BC2-714B-E74C-96FD-84AD3A69805C}" type="datetime1">
              <a:rPr lang="fr-FR"/>
              <a:t>23/07/2025</a:t>
            </a:fld>
            <a:r>
              <a:rPr lang="fr-FR"/>
              <a:t> - </a:t>
            </a:r>
            <a:fld id="{D92EDA0F-8E0B-AD49-88BD-82EA2AD17347}" type="slidenum">
              <a:rPr lang="fr-FR"/>
              <a:t>2</a:t>
            </a:fld>
            <a:endParaRPr lang="fr-FR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63438" y="1203574"/>
            <a:ext cx="15227802" cy="7834328"/>
          </a:xfrm>
          <a:prstGeom prst="rect">
            <a:avLst/>
          </a:prstGeom>
          <a:solidFill>
            <a:srgbClr val="EFF9FF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25000" lnSpcReduction="20000"/>
          </a:bodyPr>
          <a:lstStyle/>
          <a:p>
            <a:pPr indent="0">
              <a:lnSpc>
                <a:spcPct val="120000"/>
              </a:lnSpc>
              <a:buNone/>
              <a:defRPr/>
            </a:pPr>
            <a:r>
              <a:rPr lang="fr-FR" sz="11200" b="1" dirty="0">
                <a:solidFill>
                  <a:srgbClr val="000000"/>
                </a:solidFill>
              </a:rPr>
              <a:t>Titre : Renforcement de la gestion des ressources humaines en santé et de la formation initiale et continue au Tchad</a:t>
            </a:r>
            <a:endParaRPr dirty="0"/>
          </a:p>
          <a:p>
            <a:pPr marL="1143000" indent="-72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0400" b="1" dirty="0">
                <a:solidFill>
                  <a:srgbClr val="000000"/>
                </a:solidFill>
              </a:rPr>
              <a:t>Organisme porteur principal du projet : </a:t>
            </a:r>
            <a:r>
              <a:rPr lang="fr-FR" sz="10400" dirty="0">
                <a:solidFill>
                  <a:srgbClr val="000000"/>
                </a:solidFill>
              </a:rPr>
              <a:t>Ministère de la santé publique via son Unité de gestion de projets (UGP)</a:t>
            </a:r>
            <a:endParaRPr lang="fr-FR" sz="10400" dirty="0"/>
          </a:p>
          <a:p>
            <a:pPr marL="1143000" indent="-72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s-ES" sz="10400" b="1" dirty="0" err="1">
                <a:solidFill>
                  <a:srgbClr val="000000"/>
                </a:solidFill>
              </a:rPr>
              <a:t>Durée</a:t>
            </a:r>
            <a:r>
              <a:rPr lang="es-ES" sz="10400" b="1" dirty="0">
                <a:solidFill>
                  <a:srgbClr val="000000"/>
                </a:solidFill>
              </a:rPr>
              <a:t> : </a:t>
            </a:r>
            <a:r>
              <a:rPr lang="es-ES" sz="10400" dirty="0">
                <a:solidFill>
                  <a:srgbClr val="000000"/>
                </a:solidFill>
              </a:rPr>
              <a:t>4 </a:t>
            </a:r>
            <a:r>
              <a:rPr lang="es-ES" sz="10400" dirty="0" err="1">
                <a:solidFill>
                  <a:srgbClr val="000000"/>
                </a:solidFill>
              </a:rPr>
              <a:t>ans</a:t>
            </a:r>
            <a:endParaRPr lang="es-ES" sz="10400" dirty="0">
              <a:solidFill>
                <a:srgbClr val="000000"/>
              </a:solidFill>
            </a:endParaRPr>
          </a:p>
          <a:p>
            <a:pPr marL="1143000" indent="-72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0400" b="1" dirty="0">
                <a:solidFill>
                  <a:srgbClr val="000000"/>
                </a:solidFill>
              </a:rPr>
              <a:t>Budget Total du projet </a:t>
            </a:r>
            <a:r>
              <a:rPr lang="fr-FR" sz="10400" dirty="0">
                <a:solidFill>
                  <a:srgbClr val="000000"/>
                </a:solidFill>
              </a:rPr>
              <a:t>(en euros) </a:t>
            </a:r>
            <a:r>
              <a:rPr lang="fr-FR" sz="10400" b="1" dirty="0">
                <a:solidFill>
                  <a:srgbClr val="000000"/>
                </a:solidFill>
              </a:rPr>
              <a:t>:</a:t>
            </a:r>
            <a:r>
              <a:rPr lang="fr-FR" sz="10400" dirty="0">
                <a:solidFill>
                  <a:srgbClr val="000000"/>
                </a:solidFill>
              </a:rPr>
              <a:t> 7 M € (100 %)</a:t>
            </a:r>
            <a:endParaRPr lang="fr-FR" sz="10400" dirty="0"/>
          </a:p>
          <a:p>
            <a:pPr marL="1143000" indent="-72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0400" b="1" dirty="0">
                <a:solidFill>
                  <a:srgbClr val="000000"/>
                </a:solidFill>
              </a:rPr>
              <a:t>Porteur principal :</a:t>
            </a:r>
            <a:endParaRPr dirty="0"/>
          </a:p>
          <a:p>
            <a:pPr marL="2594543" lvl="3" indent="-720000">
              <a:lnSpc>
                <a:spcPct val="120000"/>
              </a:lnSpc>
              <a:buFont typeface="Wingdings"/>
              <a:buChar char="ü"/>
              <a:defRPr/>
            </a:pPr>
            <a:r>
              <a:rPr lang="fr-FR" sz="10400" dirty="0">
                <a:solidFill>
                  <a:srgbClr val="000000"/>
                </a:solidFill>
              </a:rPr>
              <a:t>Directions du Ministère de la santé (via l’UGP) :</a:t>
            </a:r>
            <a:endParaRPr dirty="0"/>
          </a:p>
          <a:p>
            <a:pPr marL="3234577" lvl="4" indent="-540000">
              <a:lnSpc>
                <a:spcPct val="120000"/>
              </a:lnSpc>
              <a:buFont typeface="Arial"/>
              <a:buChar char="•"/>
              <a:defRPr/>
            </a:pPr>
            <a:r>
              <a:rPr lang="fr-FR" sz="9600" dirty="0">
                <a:solidFill>
                  <a:srgbClr val="000000"/>
                </a:solidFill>
              </a:rPr>
              <a:t>Direction ressources humaines</a:t>
            </a:r>
            <a:endParaRPr dirty="0"/>
          </a:p>
          <a:p>
            <a:pPr marL="3234577" lvl="4" indent="-540000">
              <a:lnSpc>
                <a:spcPct val="120000"/>
              </a:lnSpc>
              <a:buFont typeface="Arial"/>
              <a:buChar char="•"/>
              <a:defRPr/>
            </a:pPr>
            <a:r>
              <a:rPr lang="fr-FR" sz="9600" dirty="0">
                <a:solidFill>
                  <a:srgbClr val="000000"/>
                </a:solidFill>
              </a:rPr>
              <a:t>Direction des systèmes d’information Sanitaire</a:t>
            </a:r>
            <a:endParaRPr dirty="0"/>
          </a:p>
          <a:p>
            <a:pPr marL="3234577" lvl="4" indent="-540000">
              <a:lnSpc>
                <a:spcPct val="120000"/>
              </a:lnSpc>
              <a:buFont typeface="Arial"/>
              <a:buChar char="•"/>
              <a:defRPr/>
            </a:pPr>
            <a:r>
              <a:rPr lang="fr-FR" sz="9600" dirty="0">
                <a:solidFill>
                  <a:srgbClr val="000000"/>
                </a:solidFill>
              </a:rPr>
              <a:t>Direction de la Santé communautaire</a:t>
            </a:r>
            <a:endParaRPr lang="fr-FR" sz="9600" dirty="0"/>
          </a:p>
          <a:p>
            <a:pPr marL="1143000" lvl="4" indent="-72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50000"/>
              <a:buFont typeface="Arial"/>
              <a:buChar char="•"/>
              <a:defRPr/>
            </a:pPr>
            <a:r>
              <a:rPr lang="fr-FR" sz="10400" b="1" dirty="0">
                <a:solidFill>
                  <a:srgbClr val="000000"/>
                </a:solidFill>
              </a:rPr>
              <a:t>Partenaires :</a:t>
            </a:r>
          </a:p>
          <a:p>
            <a:pPr marL="2594541" lvl="3" indent="-720000">
              <a:lnSpc>
                <a:spcPct val="120000"/>
              </a:lnSpc>
              <a:buFont typeface="Wingdings"/>
              <a:buChar char="ü"/>
              <a:defRPr/>
            </a:pPr>
            <a:r>
              <a:rPr lang="fr-FR" sz="10400" dirty="0">
                <a:solidFill>
                  <a:srgbClr val="000000"/>
                </a:solidFill>
              </a:rPr>
              <a:t>Université de N’Djamena ;</a:t>
            </a:r>
            <a:endParaRPr dirty="0"/>
          </a:p>
          <a:p>
            <a:pPr marL="2594543" lvl="3" indent="-720000">
              <a:lnSpc>
                <a:spcPct val="120000"/>
              </a:lnSpc>
              <a:buFont typeface="Wingdings"/>
              <a:buChar char="ü"/>
              <a:defRPr/>
            </a:pPr>
            <a:r>
              <a:rPr lang="fr-FR" sz="10400" dirty="0">
                <a:solidFill>
                  <a:srgbClr val="000000"/>
                </a:solidFill>
              </a:rPr>
              <a:t>École Nationale des agents sanitaires et sociaux (ENASS);</a:t>
            </a:r>
            <a:endParaRPr sz="10400" dirty="0"/>
          </a:p>
          <a:p>
            <a:pPr marL="2594543" lvl="3" indent="-720000">
              <a:lnSpc>
                <a:spcPct val="120000"/>
              </a:lnSpc>
              <a:buFont typeface="Wingdings"/>
              <a:buChar char="ü"/>
              <a:defRPr/>
            </a:pPr>
            <a:r>
              <a:rPr lang="fr-FR" sz="10400" dirty="0">
                <a:solidFill>
                  <a:srgbClr val="000000"/>
                </a:solidFill>
              </a:rPr>
              <a:t>CHU Bon Samaritain</a:t>
            </a:r>
            <a:endParaRPr lang="fr-FR" sz="4000" dirty="0">
              <a:latin typeface="Calibri"/>
              <a:cs typeface="Calibri"/>
            </a:endParaRPr>
          </a:p>
          <a:p>
            <a:pPr>
              <a:defRPr/>
            </a:pPr>
            <a:endParaRPr lang="fr-FR" dirty="0"/>
          </a:p>
          <a:p>
            <a:pPr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3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665391" y="4795194"/>
            <a:ext cx="15433756" cy="3896058"/>
          </a:xfrm>
        </p:spPr>
        <p:txBody>
          <a:bodyPr>
            <a:normAutofit/>
          </a:bodyPr>
          <a:lstStyle/>
          <a:p>
            <a:pPr indent="0" algn="just">
              <a:buNone/>
              <a:defRPr/>
            </a:pPr>
            <a:r>
              <a:rPr lang="fr-FR" sz="3000" b="1" dirty="0">
                <a:solidFill>
                  <a:srgbClr val="000000"/>
                </a:solidFill>
              </a:rPr>
              <a:t>Objectifs spécifiques du projet :</a:t>
            </a:r>
            <a:endParaRPr dirty="0"/>
          </a:p>
          <a:p>
            <a:pPr lvl="1" indent="0">
              <a:buNone/>
              <a:defRPr/>
            </a:pPr>
            <a:r>
              <a:rPr lang="fr-FR" sz="3000" dirty="0">
                <a:solidFill>
                  <a:srgbClr val="000000"/>
                </a:solidFill>
              </a:rPr>
              <a:t>OS1</a:t>
            </a:r>
            <a:r>
              <a:rPr lang="fr-FR" sz="3000" b="0" dirty="0">
                <a:solidFill>
                  <a:srgbClr val="000000"/>
                </a:solidFill>
              </a:rPr>
              <a:t> : Améliorer la </a:t>
            </a:r>
            <a:r>
              <a:rPr lang="fr-FR" sz="3000" dirty="0">
                <a:solidFill>
                  <a:srgbClr val="000000"/>
                </a:solidFill>
              </a:rPr>
              <a:t>gestion des ressources humaines </a:t>
            </a:r>
            <a:r>
              <a:rPr lang="fr-FR" sz="3000" b="0" dirty="0">
                <a:solidFill>
                  <a:srgbClr val="000000"/>
                </a:solidFill>
              </a:rPr>
              <a:t>au Tchad grâce à des mécanismes de gestion plus transparents et équitables ;</a:t>
            </a:r>
            <a:endParaRPr dirty="0"/>
          </a:p>
          <a:p>
            <a:pPr lvl="1" indent="0" algn="just">
              <a:buNone/>
              <a:defRPr/>
            </a:pPr>
            <a:endParaRPr lang="fr-FR" sz="3000" b="0" dirty="0">
              <a:solidFill>
                <a:srgbClr val="000000"/>
              </a:solidFill>
            </a:endParaRPr>
          </a:p>
          <a:p>
            <a:pPr lvl="1" indent="0">
              <a:buNone/>
              <a:defRPr/>
            </a:pPr>
            <a:r>
              <a:rPr lang="fr-FR" sz="3000" dirty="0">
                <a:solidFill>
                  <a:srgbClr val="000000"/>
                </a:solidFill>
              </a:rPr>
              <a:t>OS2</a:t>
            </a:r>
            <a:r>
              <a:rPr lang="fr-FR" sz="3000" b="0" dirty="0">
                <a:solidFill>
                  <a:srgbClr val="000000"/>
                </a:solidFill>
              </a:rPr>
              <a:t> : Améliorer la </a:t>
            </a:r>
            <a:r>
              <a:rPr lang="fr-FR" sz="3000" dirty="0">
                <a:solidFill>
                  <a:srgbClr val="000000"/>
                </a:solidFill>
              </a:rPr>
              <a:t>qualité de la formation initiale et continue</a:t>
            </a:r>
            <a:r>
              <a:rPr lang="fr-FR" sz="3000" b="0" dirty="0">
                <a:solidFill>
                  <a:srgbClr val="000000"/>
                </a:solidFill>
              </a:rPr>
              <a:t> des ressources humaines en santé dans 4 régions du Tchad (Ouaddaï, N'Djamena, Moyen-Chari et Wadi </a:t>
            </a:r>
            <a:r>
              <a:rPr lang="fr-FR" sz="3000" b="0" dirty="0" err="1">
                <a:solidFill>
                  <a:srgbClr val="000000"/>
                </a:solidFill>
              </a:rPr>
              <a:t>Fira</a:t>
            </a:r>
            <a:r>
              <a:rPr lang="fr-FR" sz="3000" b="0" dirty="0">
                <a:solidFill>
                  <a:srgbClr val="000000"/>
                </a:solidFill>
              </a:rPr>
              <a:t>).</a:t>
            </a:r>
            <a:endParaRPr dirty="0"/>
          </a:p>
        </p:txBody>
      </p:sp>
      <p:sp>
        <p:nvSpPr>
          <p:cNvPr id="5" name="Espace réservé du texte 2"/>
          <p:cNvSpPr txBox="1"/>
          <p:nvPr/>
        </p:nvSpPr>
        <p:spPr bwMode="auto">
          <a:xfrm>
            <a:off x="665391" y="1078235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914400">
              <a:defRPr/>
            </a:pPr>
            <a:r>
              <a:rPr lang="fr-FR" sz="4000" b="1" cap="all">
                <a:solidFill>
                  <a:schemeClr val="tx1"/>
                </a:solidFill>
                <a:latin typeface="Arial"/>
                <a:ea typeface="+mj-ea"/>
                <a:cs typeface="Arial"/>
              </a:rPr>
              <a:t>Logique d’intervention du projet</a:t>
            </a:r>
            <a:endParaRPr lang="es-ES" sz="4000" b="1" cap="all">
              <a:solidFill>
                <a:schemeClr val="tx1"/>
              </a:solidFill>
              <a:latin typeface="Arial"/>
              <a:ea typeface="+mj-ea"/>
              <a:cs typeface="Arial"/>
            </a:endParaRPr>
          </a:p>
          <a:p>
            <a:pPr indent="0" defTabSz="914400">
              <a:defRPr/>
            </a:pPr>
            <a:endParaRPr lang="fr-FR" b="1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>
              <a:latin typeface="Calibri"/>
              <a:cs typeface="Calibri"/>
            </a:endParaRPr>
          </a:p>
          <a:p>
            <a:pPr marL="2057423" lvl="4" indent="0" defTabSz="914400">
              <a:buNone/>
              <a:defRPr/>
            </a:pPr>
            <a:endParaRPr lang="es-ES">
              <a:latin typeface="Calibri"/>
              <a:cs typeface="Calibri"/>
            </a:endParaRPr>
          </a:p>
          <a:p>
            <a:pPr defTabSz="914400">
              <a:defRPr/>
            </a:pPr>
            <a:endParaRPr lang="fr-FR"/>
          </a:p>
          <a:p>
            <a:pPr defTabSz="914400">
              <a:defRPr/>
            </a:pPr>
            <a:endParaRPr lang="fr-FR"/>
          </a:p>
          <a:p>
            <a:pPr defTabSz="914400">
              <a:defRPr/>
            </a:pPr>
            <a:endParaRPr lang="fr-FR"/>
          </a:p>
        </p:txBody>
      </p:sp>
      <p:sp>
        <p:nvSpPr>
          <p:cNvPr id="6" name="Espace réservé du texte 2"/>
          <p:cNvSpPr txBox="1"/>
          <p:nvPr/>
        </p:nvSpPr>
        <p:spPr bwMode="auto">
          <a:xfrm>
            <a:off x="665391" y="2346577"/>
            <a:ext cx="15227802" cy="17189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-540000" algn="l" defTabSz="1280069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800">
                <a:solidFill>
                  <a:schemeClr val="tx1">
                    <a:lumMod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960051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400" b="1">
                <a:solidFill>
                  <a:schemeClr val="tx2"/>
                </a:solidFill>
                <a:latin typeface="Arial"/>
                <a:ea typeface="+mn-ea"/>
                <a:cs typeface="Arial"/>
              </a:defRPr>
            </a:lvl2pPr>
            <a:lvl3pPr marL="1600086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000">
                <a:solidFill>
                  <a:schemeClr val="tx1">
                    <a:lumMod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2240120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16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4pPr>
            <a:lvl5pPr marL="2880154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1400">
                <a:solidFill>
                  <a:schemeClr val="tx1">
                    <a:lumMod val="50000"/>
                  </a:schemeClr>
                </a:solidFill>
                <a:latin typeface="Arial"/>
                <a:ea typeface="+mn-ea"/>
                <a:cs typeface="Arial"/>
              </a:defRPr>
            </a:lvl5pPr>
            <a:lvl6pPr marL="3520189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223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257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291" indent="-320017" algn="l" defTabSz="1280069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buFont typeface="+mj-lt"/>
              <a:buNone/>
              <a:defRPr/>
            </a:pPr>
            <a:r>
              <a:rPr lang="fr-FR" sz="3200" b="1">
                <a:solidFill>
                  <a:srgbClr val="000000"/>
                </a:solidFill>
              </a:rPr>
              <a:t>Objectif général </a:t>
            </a:r>
            <a:r>
              <a:rPr lang="fr-FR" sz="3200">
                <a:solidFill>
                  <a:srgbClr val="000000"/>
                </a:solidFill>
              </a:rPr>
              <a:t>:</a:t>
            </a:r>
            <a:endParaRPr/>
          </a:p>
          <a:p>
            <a:pPr indent="0">
              <a:buFont typeface="+mj-lt"/>
              <a:buNone/>
              <a:defRPr/>
            </a:pPr>
            <a:r>
              <a:rPr lang="fr-FR" sz="3200">
                <a:solidFill>
                  <a:srgbClr val="000000"/>
                </a:solidFill>
              </a:rPr>
              <a:t>Renforcer de façon qualitative et quantitative les ressources humaines en santé (RHS) afin que l’offre de soins s’adapte aux besoins réels de la population tchadienne.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4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" name="Espace réservé du texte 2"/>
          <p:cNvSpPr txBox="1"/>
          <p:nvPr/>
        </p:nvSpPr>
        <p:spPr bwMode="auto">
          <a:xfrm>
            <a:off x="657144" y="1182658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1280069">
              <a:buClr>
                <a:srgbClr val="35989A"/>
              </a:buClr>
              <a:buSzPts val="4000"/>
              <a:defRPr/>
            </a:pPr>
            <a:r>
              <a:rPr lang="fr-FR" sz="4000" b="1" cap="all" dirty="0">
                <a:solidFill>
                  <a:schemeClr val="tx1"/>
                </a:solidFill>
                <a:latin typeface="Arial"/>
                <a:ea typeface="+mj-ea"/>
                <a:cs typeface="Arial"/>
              </a:rPr>
              <a:t>Points forts du projet</a:t>
            </a:r>
            <a:endParaRPr dirty="0"/>
          </a:p>
          <a:p>
            <a:pPr marL="228577" indent="-457154" defTabSz="914400">
              <a:buFont typeface="Wingdings"/>
              <a:buChar char="§"/>
              <a:defRPr/>
            </a:pPr>
            <a:endParaRPr lang="es-ES" b="1" dirty="0">
              <a:latin typeface="Calibri"/>
              <a:cs typeface="Calibri"/>
            </a:endParaRPr>
          </a:p>
          <a:p>
            <a:pPr indent="0" defTabSz="914400">
              <a:defRPr/>
            </a:pPr>
            <a:endParaRPr lang="es-ES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dirty="0">
              <a:latin typeface="Calibri"/>
              <a:cs typeface="Calibri"/>
            </a:endParaRPr>
          </a:p>
          <a:p>
            <a:pPr marL="2514577" lvl="4" indent="-457154" defTabSz="914400">
              <a:buFont typeface="Wingdings"/>
              <a:buChar char="§"/>
              <a:defRPr/>
            </a:pPr>
            <a:endParaRPr lang="es-ES" dirty="0">
              <a:latin typeface="Calibri"/>
              <a:cs typeface="Calibri"/>
            </a:endParaRPr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20500" y="2591802"/>
            <a:ext cx="15227802" cy="485402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75000" lnSpcReduction="20000"/>
          </a:bodyPr>
          <a:lstStyle/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Améliorer la gestion des ressources humaines au Tchad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Améliorer la qualité de la formation initiale et continue des ressources humaines en santé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Renforcement du système de santé communautaire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Valorisation des compétences des femmes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Complémentarité avec le PASST3, SWEDD et l’OMS (AMTS)</a:t>
            </a:r>
          </a:p>
          <a:p>
            <a:pPr indent="0">
              <a:buNone/>
              <a:defRPr/>
            </a:pPr>
            <a:endParaRPr lang="fr-FR" dirty="0"/>
          </a:p>
          <a:p>
            <a:pPr indent="0">
              <a:buNone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151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26988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799ACDD-94AD-6FBE-F0A0-038A669A5EF5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A0D32982-CDA9-1C3C-3989-4DEB61F527CB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5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293370613" name="Espace réservé du texte 2"/>
          <p:cNvSpPr txBox="1"/>
          <p:nvPr/>
        </p:nvSpPr>
        <p:spPr bwMode="auto">
          <a:xfrm>
            <a:off x="936541" y="1689100"/>
            <a:ext cx="15440445" cy="448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normAutofit fontScale="25000" lnSpcReduction="200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4000" b="1" i="0" u="none" strike="noStrike" cap="all">
                <a:latin typeface="Arial"/>
                <a:ea typeface="+mj-ea"/>
                <a:cs typeface="Arial"/>
              </a:defRPr>
            </a:lvl1pPr>
            <a:lvl2pPr marL="539946" marR="0" lvl="1" indent="-251974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8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514576" marR="0" lvl="4" indent="-457152" defTabSz="91440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 sz="14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r>
              <a:rPr lang="es-ES" sz="16000"/>
              <a:t>CONDITIONS du copil</a:t>
            </a:r>
            <a:endParaRPr lang="fr-FR" sz="16000"/>
          </a:p>
          <a:p>
            <a:pPr>
              <a:defRPr/>
            </a:pPr>
            <a:endParaRPr lang="es-ES"/>
          </a:p>
          <a:p>
            <a:pPr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 lvl="4"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     </a:t>
            </a:r>
            <a:endParaRPr/>
          </a:p>
        </p:txBody>
      </p:sp>
      <p:sp>
        <p:nvSpPr>
          <p:cNvPr id="1161456875" name="Espace réservé du texte 2"/>
          <p:cNvSpPr txBox="1"/>
          <p:nvPr/>
        </p:nvSpPr>
        <p:spPr bwMode="auto">
          <a:xfrm>
            <a:off x="936542" y="1889372"/>
            <a:ext cx="15227802" cy="7148526"/>
          </a:xfrm>
          <a:prstGeom prst="rect">
            <a:avLst/>
          </a:prstGeom>
          <a:noFill/>
          <a:ln>
            <a:noFill/>
          </a:ln>
        </p:spPr>
        <p:txBody>
          <a:bodyPr spcFirstLastPara="1" vertOverflow="overflow" horzOverflow="overflow" vert="horz" wrap="square" lIns="91422" tIns="45697" rIns="91422" bIns="45697" numCol="1" spcCol="0" rtlCol="0" fromWordArt="0" anchor="t" anchorCtr="0" forceAA="0" compatLnSpc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4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8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499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  <a:latin typeface="Arial"/>
              <a:cs typeface="Arial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sz="24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algn="just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</p:txBody>
      </p:sp>
      <p:sp>
        <p:nvSpPr>
          <p:cNvPr id="2003440752" name="ZoneTexte 2003440751"/>
          <p:cNvSpPr txBox="1"/>
          <p:nvPr/>
        </p:nvSpPr>
        <p:spPr bwMode="auto">
          <a:xfrm>
            <a:off x="1335450" y="2948855"/>
            <a:ext cx="14642626" cy="50295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49965" indent="-349965" algn="l">
              <a:spcAft>
                <a:spcPts val="0"/>
              </a:spcAft>
              <a:buFont typeface="Wingdings"/>
              <a:buChar char="ü"/>
              <a:defRPr/>
            </a:pPr>
            <a:r>
              <a:rPr sz="3600">
                <a:latin typeface="Arial"/>
                <a:cs typeface="Arial"/>
              </a:rPr>
              <a:t>Intégrer des représentant.es communautaires et de la société civile au comité de pilotage du projet ;</a:t>
            </a:r>
            <a:endParaRPr/>
          </a:p>
          <a:p>
            <a:pPr marL="349965" indent="-349965" algn="l">
              <a:spcAft>
                <a:spcPts val="0"/>
              </a:spcAft>
              <a:buFont typeface="Wingdings"/>
              <a:buChar char="ü"/>
              <a:defRPr/>
            </a:pPr>
            <a:endParaRPr sz="3600">
              <a:latin typeface="Arial"/>
              <a:cs typeface="Arial"/>
            </a:endParaRPr>
          </a:p>
          <a:p>
            <a:pPr marL="349965" indent="-349965" algn="l">
              <a:spcAft>
                <a:spcPts val="0"/>
              </a:spcAft>
              <a:buFont typeface="Wingdings"/>
              <a:buChar char="ü"/>
              <a:defRPr/>
            </a:pPr>
            <a:r>
              <a:rPr sz="3600">
                <a:latin typeface="Arial"/>
                <a:cs typeface="Arial"/>
              </a:rPr>
              <a:t>Renforcer la composante de santé communautaire en y intégrant des nouvelles activités ;</a:t>
            </a:r>
            <a:endParaRPr/>
          </a:p>
          <a:p>
            <a:pPr marL="349965" indent="-349965" algn="l">
              <a:spcAft>
                <a:spcPts val="0"/>
              </a:spcAft>
              <a:buFont typeface="Wingdings"/>
              <a:buChar char="ü"/>
              <a:defRPr/>
            </a:pPr>
            <a:endParaRPr sz="3600">
              <a:latin typeface="Arial"/>
              <a:cs typeface="Arial"/>
            </a:endParaRPr>
          </a:p>
          <a:p>
            <a:pPr marL="349965" indent="-349965" algn="l">
              <a:spcAft>
                <a:spcPts val="0"/>
              </a:spcAft>
              <a:buFont typeface="Wingdings"/>
              <a:buChar char="ü"/>
              <a:defRPr/>
            </a:pPr>
            <a:r>
              <a:rPr sz="3600">
                <a:latin typeface="Arial"/>
                <a:cs typeface="Arial"/>
              </a:rPr>
              <a:t>Travailler d’avantage la question de l’intégration dans la fonction publique du personnel formé par le projet, et celle de sa répartition géographique sur le territoire.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0723317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572B80F-F032-55B8-ADDC-D44CEBFC4515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982F5E7A-5B5B-5DFC-218F-657D469FA80B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6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558574103" name="Espace réservé du texte 2"/>
          <p:cNvSpPr txBox="1"/>
          <p:nvPr/>
        </p:nvSpPr>
        <p:spPr bwMode="auto">
          <a:xfrm>
            <a:off x="632024" y="1585153"/>
            <a:ext cx="15440445" cy="523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normAutofit fontScale="25000" lnSpcReduction="200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4000" b="1" i="0" u="none" strike="noStrike" cap="all">
                <a:latin typeface="Arial"/>
                <a:ea typeface="+mj-ea"/>
                <a:cs typeface="Arial"/>
              </a:defRPr>
            </a:lvl1pPr>
            <a:lvl2pPr marL="539946" marR="0" lvl="1" indent="-251974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8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514576" marR="0" lvl="4" indent="-457152" defTabSz="91440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 sz="14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r>
              <a:rPr lang="fr-FR" sz="16000"/>
              <a:t>RECOMMENDATIONS du copil</a:t>
            </a:r>
            <a:endParaRPr/>
          </a:p>
          <a:p>
            <a:pPr>
              <a:defRPr/>
            </a:pPr>
            <a:endParaRPr lang="es-ES"/>
          </a:p>
          <a:p>
            <a:pPr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 lvl="4"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     </a:t>
            </a:r>
            <a:endParaRPr/>
          </a:p>
        </p:txBody>
      </p:sp>
      <p:sp>
        <p:nvSpPr>
          <p:cNvPr id="1707315935" name="Espace réservé du texte 2"/>
          <p:cNvSpPr txBox="1"/>
          <p:nvPr/>
        </p:nvSpPr>
        <p:spPr bwMode="auto">
          <a:xfrm>
            <a:off x="1196375" y="3178336"/>
            <a:ext cx="15227802" cy="3254550"/>
          </a:xfrm>
          <a:prstGeom prst="rect">
            <a:avLst/>
          </a:prstGeom>
          <a:noFill/>
          <a:ln>
            <a:noFill/>
          </a:ln>
        </p:spPr>
        <p:txBody>
          <a:bodyPr spcFirstLastPara="1" vertOverflow="overflow" horzOverflow="overflow" vert="horz" wrap="square" lIns="91422" tIns="45696" rIns="91422" bIns="45696" numCol="1" spcCol="0" rtlCol="0" fromWordArt="0" anchor="t" anchorCtr="0" forceAA="0" compatLnSpc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4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8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499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699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>
              <a:solidFill>
                <a:srgbClr val="000000"/>
              </a:solidFill>
              <a:latin typeface="Arial"/>
              <a:cs typeface="Arial"/>
            </a:endParaRPr>
          </a:p>
          <a:p>
            <a:pPr marL="349965" marR="0" indent="-3499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en-US" sz="3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Détailler les mécanismes de coordination entre ce projet et le projet PASST3 (CNGP, UGP, L’Initiative-Expertise France et AFD) ;</a:t>
            </a:r>
            <a:endParaRPr/>
          </a:p>
          <a:p>
            <a:pPr marL="349965" marR="0" indent="-3499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endParaRPr lang="en-US" sz="36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 marL="349965" marR="0" lvl="0" indent="-349965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en-US" sz="3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Détailler les mécanismes de contractualisation avec les différents partenaires ainsi que les modalités de pilotage du projet.</a:t>
            </a: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  <a:latin typeface="Arial"/>
              <a:cs typeface="Arial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sz="24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 b="1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7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" name="Espace réservé du texte 2"/>
          <p:cNvSpPr txBox="1"/>
          <p:nvPr/>
        </p:nvSpPr>
        <p:spPr bwMode="auto">
          <a:xfrm>
            <a:off x="657144" y="1182658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1280069">
              <a:buClr>
                <a:srgbClr val="35989A"/>
              </a:buClr>
              <a:buSzPts val="4000"/>
              <a:defRPr/>
            </a:pPr>
            <a:r>
              <a:rPr lang="fr-FR" sz="4000" b="1" cap="all" dirty="0">
                <a:solidFill>
                  <a:schemeClr val="tx1"/>
                </a:solidFill>
                <a:latin typeface="Arial"/>
                <a:ea typeface="+mj-ea"/>
                <a:cs typeface="Arial"/>
              </a:rPr>
              <a:t>avant de signer</a:t>
            </a:r>
            <a:endParaRPr dirty="0"/>
          </a:p>
          <a:p>
            <a:pPr marL="228577" indent="-457154" defTabSz="914400">
              <a:buFont typeface="Wingdings"/>
              <a:buChar char="§"/>
              <a:defRPr/>
            </a:pPr>
            <a:endParaRPr lang="es-ES" b="1" dirty="0">
              <a:latin typeface="Calibri"/>
              <a:cs typeface="Calibri"/>
            </a:endParaRPr>
          </a:p>
          <a:p>
            <a:pPr indent="0" defTabSz="914400">
              <a:defRPr/>
            </a:pPr>
            <a:endParaRPr lang="es-ES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dirty="0">
              <a:latin typeface="Calibri"/>
              <a:cs typeface="Calibri"/>
            </a:endParaRPr>
          </a:p>
          <a:p>
            <a:pPr marL="2514577" lvl="4" indent="-457154" defTabSz="914400">
              <a:buFont typeface="Wingdings"/>
              <a:buChar char="§"/>
              <a:defRPr/>
            </a:pPr>
            <a:endParaRPr lang="es-ES" dirty="0">
              <a:latin typeface="Calibri"/>
              <a:cs typeface="Calibri"/>
            </a:endParaRPr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20500" y="2591802"/>
            <a:ext cx="15227802" cy="485402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75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Définir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ensemble, un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retroplanning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négociations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sur le plan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d’action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sur le cadre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opérationnel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(cadre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logique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suivi</a:t>
            </a: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etc.) 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sur le budget 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 de la convention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7758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0620073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3C10D3A-AD6E-DEEC-6088-48FF4D34F5D0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CECEAAAE-0244-E6F9-5E30-DEED1BE6D66D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8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868354716" name="Espace réservé du texte 2"/>
          <p:cNvSpPr txBox="1"/>
          <p:nvPr/>
        </p:nvSpPr>
        <p:spPr bwMode="auto">
          <a:xfrm>
            <a:off x="632023" y="1585150"/>
            <a:ext cx="15440445" cy="523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 fontScale="25000" lnSpcReduction="200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4000" b="1" i="0" u="none" strike="noStrike" cap="all">
                <a:latin typeface="Arial"/>
                <a:ea typeface="+mj-ea"/>
                <a:cs typeface="Arial"/>
              </a:defRPr>
            </a:lvl1pPr>
            <a:lvl2pPr marL="539946" marR="0" lvl="1" indent="-251973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7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514575" marR="0" lvl="4" indent="-457151" defTabSz="914400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Wingdings"/>
              <a:buChar char="§"/>
              <a:defRPr sz="14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r>
              <a:rPr lang="fr-FR" sz="16000"/>
              <a:t>PROCHAINES ÉTAPES</a:t>
            </a:r>
            <a:endParaRPr/>
          </a:p>
          <a:p>
            <a:pPr>
              <a:defRPr/>
            </a:pPr>
            <a:endParaRPr lang="es-ES"/>
          </a:p>
          <a:p>
            <a:pPr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 lvl="4">
              <a:defRPr/>
            </a:pPr>
            <a:endParaRPr lang="es-ES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     </a:t>
            </a:r>
            <a:endParaRPr/>
          </a:p>
        </p:txBody>
      </p:sp>
      <p:sp>
        <p:nvSpPr>
          <p:cNvPr id="1539715110" name="Espace réservé du texte 2"/>
          <p:cNvSpPr txBox="1"/>
          <p:nvPr/>
        </p:nvSpPr>
        <p:spPr bwMode="auto">
          <a:xfrm>
            <a:off x="2191656" y="2675226"/>
            <a:ext cx="12845144" cy="5104431"/>
          </a:xfrm>
          <a:prstGeom prst="rect">
            <a:avLst/>
          </a:prstGeom>
          <a:noFill/>
          <a:ln>
            <a:noFill/>
          </a:ln>
        </p:spPr>
        <p:txBody>
          <a:bodyPr spcFirstLastPara="1" vertOverflow="overflow" horzOverflow="overflow" vert="horz" wrap="square" lIns="91422" tIns="45694" rIns="91422" bIns="45694" numCol="1" spcCol="0" rtlCol="0" fromWordArt="0" anchor="t" anchorCtr="0" forceAA="0" compatLnSpc="0">
            <a:normAutofit fontScale="95000"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3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7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498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Finir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d’int</a:t>
            </a:r>
            <a:r>
              <a:rPr lang="en-US" sz="380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égrer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les conditions et recommendations du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Copil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du 19/12/2024 ;</a:t>
            </a:r>
          </a:p>
          <a:p>
            <a:pPr marL="3429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380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5715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8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Revoir </a:t>
            </a:r>
            <a:r>
              <a:rPr lang="en-US" sz="380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en</a:t>
            </a:r>
            <a:r>
              <a:rPr lang="en-US" sz="38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détail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certaines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activités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: 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les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partenaires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, le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volet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santé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communautaire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,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utilisation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et formation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d’IHRIS</a:t>
            </a:r>
            <a:r>
              <a:rPr lang="en-US" sz="38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;</a:t>
            </a:r>
            <a:endParaRPr sz="3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900000" marR="0" indent="-11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 panose="020B0604020202020204" pitchFamily="34" charset="0"/>
              <a:buChar char="•"/>
              <a:defRPr/>
            </a:pPr>
            <a:endParaRPr sz="3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571500" marR="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 panose="020B0604020202020204" pitchFamily="34" charset="0"/>
              <a:buChar char="•"/>
              <a:defRPr/>
            </a:pP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Recrutement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l’équipe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RH </a:t>
            </a:r>
            <a:r>
              <a:rPr lang="en-US" sz="38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;</a:t>
            </a:r>
          </a:p>
          <a:p>
            <a:pPr marL="900000" marR="0" indent="-11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 panose="020B0604020202020204" pitchFamily="34" charset="0"/>
              <a:buChar char="•"/>
              <a:defRPr/>
            </a:pPr>
            <a:endParaRPr sz="3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571500" marR="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 panose="020B0604020202020204" pitchFamily="34" charset="0"/>
              <a:buChar char="•"/>
              <a:defRPr/>
            </a:pP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Préparer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un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chronogramme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d’ici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le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démarrage</a:t>
            </a:r>
            <a:r>
              <a:rPr lang="en-US" sz="3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du </a:t>
            </a:r>
            <a:r>
              <a:rPr lang="en-US" sz="3800" b="0" i="0" u="none" strike="noStrike" cap="none" spc="0" dirty="0" err="1">
                <a:solidFill>
                  <a:schemeClr val="tx1"/>
                </a:solidFill>
                <a:latin typeface="Arial"/>
                <a:ea typeface="Arial"/>
                <a:cs typeface="Arial"/>
              </a:rPr>
              <a:t>projet</a:t>
            </a:r>
            <a:endParaRPr lang="en-US" sz="36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253537" indent="-48213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AutoNum type="arabicPeriod"/>
              <a:defRPr/>
            </a:pPr>
            <a:endParaRPr lang="en-US" sz="36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sz="2400" b="0" i="0" u="none" strike="noStrike" cap="none" spc="0" dirty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3600" b="0" i="0" u="none" strike="noStrike" cap="none" spc="0" dirty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  <a:p>
            <a:pPr marL="0" marR="0" lvl="0" indent="-228600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/>
            </a:pPr>
            <a:endParaRPr lang="es-ES" sz="2800" b="1" i="0" u="none" strike="noStrike" cap="none" spc="0" dirty="0">
              <a:ln>
                <a:noFill/>
              </a:ln>
              <a:solidFill>
                <a:srgbClr val="3C3D3B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BC42BC2-714B-E74C-96FD-84AD3A69805C}" type="datetime1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23/07/2025</a:t>
            </a:fld>
            <a:r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 - </a:t>
            </a:r>
            <a:fld id="{D92EDA0F-8E0B-AD49-88BD-82EA2AD17347}" type="slidenum">
              <a:rPr lang="fr-FR" sz="1200" b="0" i="0" u="none" strike="noStrike" cap="none" spc="0">
                <a:ln>
                  <a:noFill/>
                </a:ln>
                <a:solidFill>
                  <a:srgbClr val="3C3D3B"/>
                </a:solidFill>
                <a:latin typeface="Calibri"/>
                <a:ea typeface="Arial"/>
                <a:cs typeface="Arial"/>
              </a:rPr>
              <a:t>9</a:t>
            </a:fld>
            <a:endParaRPr lang="fr-FR" sz="1200" b="0" i="0" u="none" strike="noStrike" cap="none" spc="0">
              <a:ln>
                <a:noFill/>
              </a:ln>
              <a:solidFill>
                <a:srgbClr val="3C3D3B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3" name="Espace réservé du texte 2"/>
          <p:cNvSpPr txBox="1"/>
          <p:nvPr/>
        </p:nvSpPr>
        <p:spPr bwMode="auto">
          <a:xfrm>
            <a:off x="657144" y="1182658"/>
            <a:ext cx="15227802" cy="9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D3B"/>
              </a:buClr>
              <a:buSzPts val="2800"/>
              <a:buFont typeface="Arial"/>
              <a:buNone/>
              <a:defRPr sz="26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1pPr>
            <a:lvl2pPr marL="539946" marR="0" lvl="1" indent="-25197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2400"/>
              <a:buFont typeface="Arial"/>
              <a:buChar char="•"/>
              <a:defRPr sz="22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2pPr>
            <a:lvl3pPr marL="719928" marR="0" lvl="2" indent="-17998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bg2"/>
              </a:buClr>
              <a:buSzPts val="2000"/>
              <a:buFont typeface="Arial"/>
              <a:buChar char="•"/>
              <a:defRPr sz="18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3pPr>
            <a:lvl4pPr marL="899910" marR="0" lvl="3" indent="-107989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5989A"/>
              </a:buClr>
              <a:buSzPts val="16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 Light"/>
                <a:ea typeface="Calibri"/>
                <a:cs typeface="Calibri Light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3C3D3B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C3D3B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8862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0" defTabSz="1280069">
              <a:buClr>
                <a:srgbClr val="35989A"/>
              </a:buClr>
              <a:buSzPts val="4000"/>
              <a:defRPr/>
            </a:pPr>
            <a:r>
              <a:rPr lang="fr-FR" sz="4000" b="1" cap="all" dirty="0">
                <a:solidFill>
                  <a:schemeClr val="tx1"/>
                </a:solidFill>
                <a:latin typeface="Arial"/>
                <a:ea typeface="+mj-ea"/>
                <a:cs typeface="Arial"/>
              </a:rPr>
              <a:t>Calendrier provisoire</a:t>
            </a:r>
            <a:endParaRPr dirty="0"/>
          </a:p>
          <a:p>
            <a:pPr marL="228577" indent="-457154" defTabSz="914400">
              <a:buFont typeface="Wingdings"/>
              <a:buChar char="§"/>
              <a:defRPr/>
            </a:pPr>
            <a:endParaRPr lang="es-ES" b="1" dirty="0">
              <a:latin typeface="Calibri"/>
              <a:cs typeface="Calibri"/>
            </a:endParaRPr>
          </a:p>
          <a:p>
            <a:pPr indent="0" defTabSz="914400">
              <a:defRPr/>
            </a:pPr>
            <a:endParaRPr lang="es-ES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b="1" dirty="0">
              <a:latin typeface="Calibri"/>
              <a:cs typeface="Calibri"/>
            </a:endParaRPr>
          </a:p>
          <a:p>
            <a:pPr marL="228577" indent="-457154" defTabSz="914400">
              <a:buFont typeface="Wingdings"/>
              <a:buChar char="§"/>
              <a:defRPr/>
            </a:pPr>
            <a:endParaRPr lang="fr-FR" dirty="0">
              <a:latin typeface="Calibri"/>
              <a:cs typeface="Calibri"/>
            </a:endParaRPr>
          </a:p>
          <a:p>
            <a:pPr marL="2514577" lvl="4" indent="-457154" defTabSz="914400">
              <a:buFont typeface="Wingdings"/>
              <a:buChar char="§"/>
              <a:defRPr/>
            </a:pPr>
            <a:endParaRPr lang="es-ES" dirty="0">
              <a:latin typeface="Calibri"/>
              <a:cs typeface="Calibri"/>
            </a:endParaRPr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  <a:p>
            <a:pPr defTabSz="914400">
              <a:defRPr/>
            </a:pPr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920500" y="2591802"/>
            <a:ext cx="15227802" cy="485402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82500" lnSpcReduction="10000"/>
          </a:bodyPr>
          <a:lstStyle/>
          <a:p>
            <a:pPr marL="685800" indent="-685800">
              <a:lnSpc>
                <a:spcPct val="150000"/>
              </a:lnSpc>
              <a:buClr>
                <a:schemeClr val="tx1"/>
              </a:buClr>
              <a:buSzPct val="150000"/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19/02/2025 : 1</a:t>
            </a:r>
            <a:r>
              <a:rPr lang="fr-FR" sz="3500" baseline="30000" dirty="0">
                <a:solidFill>
                  <a:srgbClr val="000000"/>
                </a:solidFill>
              </a:rPr>
              <a:t>er</a:t>
            </a:r>
            <a:r>
              <a:rPr lang="fr-FR" sz="3500" dirty="0">
                <a:solidFill>
                  <a:srgbClr val="000000"/>
                </a:solidFill>
              </a:rPr>
              <a:t> échange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20/02 – 01/04/2025 : phase d’échanges (séances de travail)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01/04/2025 : 1</a:t>
            </a:r>
            <a:r>
              <a:rPr lang="fr-FR" sz="3500" baseline="30000" dirty="0">
                <a:solidFill>
                  <a:srgbClr val="000000"/>
                </a:solidFill>
              </a:rPr>
              <a:t>er</a:t>
            </a:r>
            <a:r>
              <a:rPr lang="fr-FR" sz="3500" dirty="0">
                <a:solidFill>
                  <a:srgbClr val="000000"/>
                </a:solidFill>
              </a:rPr>
              <a:t> retour de la version 2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02/04/2025 – 05/05/2025 : finalisation de la v2 ;</a:t>
            </a:r>
          </a:p>
          <a:p>
            <a:pPr marL="685800" indent="-685800">
              <a:lnSpc>
                <a:spcPct val="150000"/>
              </a:lnSpc>
              <a:buFont typeface="Wingdings"/>
              <a:buChar char="ü"/>
              <a:defRPr/>
            </a:pPr>
            <a:r>
              <a:rPr lang="fr-FR" sz="3500" dirty="0">
                <a:solidFill>
                  <a:srgbClr val="000000"/>
                </a:solidFill>
              </a:rPr>
              <a:t>02/06/2025 : signature de la convention</a:t>
            </a:r>
            <a:endParaRPr lang="fr-FR" dirty="0"/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4266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hèm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hèm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 Initiative</Template>
  <TotalTime>287</TotalTime>
  <Words>1375</Words>
  <Application>Microsoft Office PowerPoint</Application>
  <DocSecurity>0</DocSecurity>
  <PresentationFormat>Personnalisé</PresentationFormat>
  <Paragraphs>251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Segoe UI</vt:lpstr>
      <vt:lpstr>Verdana</vt:lpstr>
      <vt:lpstr>Wingdings</vt:lpstr>
      <vt:lpstr>Thème Office</vt:lpstr>
      <vt:lpstr>Conception personnalisée</vt:lpstr>
      <vt:lpstr>1_Thème Office</vt:lpstr>
      <vt:lpstr>Projet Ressources humaines en santé au Tchad  Etapes pour aller vers la signature de la Convention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Animal pensant</dc:creator>
  <cp:keywords/>
  <dc:description/>
  <cp:lastModifiedBy>Vanessa ALMENGOR</cp:lastModifiedBy>
  <cp:revision>333</cp:revision>
  <dcterms:created xsi:type="dcterms:W3CDTF">2023-07-11T13:53:05Z</dcterms:created>
  <dcterms:modified xsi:type="dcterms:W3CDTF">2025-07-23T07:58:24Z</dcterms:modified>
  <cp:category/>
  <dc:identifier/>
  <cp:contentStatus/>
  <dc:language/>
  <cp:version/>
</cp:coreProperties>
</file>